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media/image3.jpg" ContentType="image/jpg"/>
  <Override PartName="/ppt/media/image8.jpg" ContentType="image/jpg"/>
  <Override PartName="/ppt/media/image9.jpg" ContentType="image/jpg"/>
  <Override PartName="/ppt/media/image10.jpg" ContentType="image/jpg"/>
  <Override PartName="/ppt/media/image11.jpg" ContentType="image/jpg"/>
  <Override PartName="/ppt/media/image14.jpg" ContentType="image/jpg"/>
  <Override PartName="/ppt/media/image15.jpg" ContentType="image/jpg"/>
  <Override PartName="/ppt/media/image16.jpg" ContentType="image/jpg"/>
  <Override PartName="/ppt/media/image17.jpg" ContentType="image/jpg"/>
  <Override PartName="/ppt/media/image18.jpg" ContentType="image/jpg"/>
  <Override PartName="/ppt/media/image19.jpg" ContentType="image/jpg"/>
  <Override PartName="/ppt/media/image21.jpg" ContentType="image/jpg"/>
  <Override PartName="/ppt/media/image22.jpg" ContentType="image/jpg"/>
  <Override PartName="/ppt/media/image23.jpg" ContentType="image/jpg"/>
  <Override PartName="/ppt/media/image24.jpg" ContentType="image/jpg"/>
  <Override PartName="/ppt/media/image25.jpg" ContentType="image/jpg"/>
  <Override PartName="/ppt/media/image26.jpg" ContentType="image/jpg"/>
  <Override PartName="/ppt/media/image27.jpg" ContentType="image/jpg"/>
  <Override PartName="/ppt/media/image28.jpg" ContentType="image/jpg"/>
  <Override PartName="/ppt/media/image29.jpg" ContentType="image/jpg"/>
  <Override PartName="/ppt/media/image30.jpg" ContentType="image/jpg"/>
  <Override PartName="/ppt/media/image33.jpg" ContentType="image/jpg"/>
  <Override PartName="/ppt/media/image34.jpg" ContentType="image/jpg"/>
  <Override PartName="/ppt/media/image35.jpg" ContentType="image/jpg"/>
  <Override PartName="/ppt/media/image36.jpg" ContentType="image/jpg"/>
  <Override PartName="/ppt/media/image37.jpg" ContentType="image/jpg"/>
  <Override PartName="/ppt/media/image39.jpg" ContentType="image/jpg"/>
  <Override PartName="/ppt/media/image40.jpg" ContentType="image/jpg"/>
  <Override PartName="/ppt/media/image41.jpg" ContentType="image/jpg"/>
  <Override PartName="/ppt/media/image42.jpg" ContentType="image/jpg"/>
  <Override PartName="/ppt/media/image46.jpg" ContentType="image/jpg"/>
  <Override PartName="/ppt/media/image47.jpg" ContentType="image/jpg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8" r:id="rId12"/>
  </p:sldIdLst>
  <p:sldSz cx="20104100" cy="11309350"/>
  <p:notesSz cx="20104100" cy="1130935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756" y="5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471886" y="828265"/>
            <a:ext cx="9104630" cy="12630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6550" b="0" i="0">
                <a:solidFill>
                  <a:srgbClr val="18365D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3015615" y="6333236"/>
            <a:ext cx="14072870" cy="282733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100" b="0" i="0">
                <a:solidFill>
                  <a:srgbClr val="2A5283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5/6/2026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550" b="0" i="0">
                <a:solidFill>
                  <a:srgbClr val="18365D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4100" b="0" i="0">
                <a:solidFill>
                  <a:srgbClr val="2A5283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5/6/2026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550" b="0" i="0">
                <a:solidFill>
                  <a:srgbClr val="18365D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1005205" y="2601150"/>
            <a:ext cx="8745284" cy="74641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10353611" y="2601150"/>
            <a:ext cx="8745284" cy="74641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5/6/2026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550" b="0" i="0">
                <a:solidFill>
                  <a:srgbClr val="18365D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5/6/2026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5/6/2026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191395" y="-129955"/>
            <a:ext cx="15917915" cy="32296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6550" b="0" i="0">
                <a:solidFill>
                  <a:srgbClr val="18365D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155183" y="5392894"/>
            <a:ext cx="11991340" cy="23488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100" b="0" i="0">
                <a:solidFill>
                  <a:srgbClr val="2A5283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5/6/2026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jpg"/><Relationship Id="rId18" Type="http://schemas.openxmlformats.org/officeDocument/2006/relationships/image" Target="../media/image23.jpg"/><Relationship Id="rId3" Type="http://schemas.openxmlformats.org/officeDocument/2006/relationships/image" Target="../media/image8.jpg"/><Relationship Id="rId21" Type="http://schemas.openxmlformats.org/officeDocument/2006/relationships/image" Target="../media/image26.jpg"/><Relationship Id="rId7" Type="http://schemas.openxmlformats.org/officeDocument/2006/relationships/image" Target="../media/image12.png"/><Relationship Id="rId12" Type="http://schemas.openxmlformats.org/officeDocument/2006/relationships/image" Target="../media/image17.jpg"/><Relationship Id="rId17" Type="http://schemas.openxmlformats.org/officeDocument/2006/relationships/image" Target="../media/image22.jpg"/><Relationship Id="rId2" Type="http://schemas.openxmlformats.org/officeDocument/2006/relationships/image" Target="../media/image7.png"/><Relationship Id="rId16" Type="http://schemas.openxmlformats.org/officeDocument/2006/relationships/image" Target="../media/image21.jpg"/><Relationship Id="rId20" Type="http://schemas.openxmlformats.org/officeDocument/2006/relationships/image" Target="../media/image2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g"/><Relationship Id="rId11" Type="http://schemas.openxmlformats.org/officeDocument/2006/relationships/image" Target="../media/image16.jpg"/><Relationship Id="rId5" Type="http://schemas.openxmlformats.org/officeDocument/2006/relationships/image" Target="../media/image10.jpg"/><Relationship Id="rId15" Type="http://schemas.openxmlformats.org/officeDocument/2006/relationships/image" Target="../media/image20.png"/><Relationship Id="rId23" Type="http://schemas.openxmlformats.org/officeDocument/2006/relationships/image" Target="../media/image28.jpg"/><Relationship Id="rId10" Type="http://schemas.openxmlformats.org/officeDocument/2006/relationships/image" Target="../media/image15.jpg"/><Relationship Id="rId19" Type="http://schemas.openxmlformats.org/officeDocument/2006/relationships/image" Target="../media/image24.jpg"/><Relationship Id="rId4" Type="http://schemas.openxmlformats.org/officeDocument/2006/relationships/image" Target="../media/image9.jpg"/><Relationship Id="rId9" Type="http://schemas.openxmlformats.org/officeDocument/2006/relationships/image" Target="../media/image14.jpg"/><Relationship Id="rId14" Type="http://schemas.openxmlformats.org/officeDocument/2006/relationships/image" Target="../media/image19.jpg"/><Relationship Id="rId22" Type="http://schemas.openxmlformats.org/officeDocument/2006/relationships/image" Target="../media/image27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g"/><Relationship Id="rId3" Type="http://schemas.openxmlformats.org/officeDocument/2006/relationships/image" Target="../media/image30.jpg"/><Relationship Id="rId7" Type="http://schemas.openxmlformats.org/officeDocument/2006/relationships/image" Target="../media/image34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g"/><Relationship Id="rId11" Type="http://schemas.openxmlformats.org/officeDocument/2006/relationships/image" Target="../media/image38.png"/><Relationship Id="rId5" Type="http://schemas.openxmlformats.org/officeDocument/2006/relationships/image" Target="../media/image32.png"/><Relationship Id="rId10" Type="http://schemas.openxmlformats.org/officeDocument/2006/relationships/image" Target="../media/image37.jpg"/><Relationship Id="rId4" Type="http://schemas.openxmlformats.org/officeDocument/2006/relationships/image" Target="../media/image31.png"/><Relationship Id="rId9" Type="http://schemas.openxmlformats.org/officeDocument/2006/relationships/image" Target="../media/image3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7" Type="http://schemas.openxmlformats.org/officeDocument/2006/relationships/image" Target="../media/image4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youtube.com/" TargetMode="External"/><Relationship Id="rId3" Type="http://schemas.openxmlformats.org/officeDocument/2006/relationships/image" Target="../media/image47.jpg"/><Relationship Id="rId7" Type="http://schemas.openxmlformats.org/officeDocument/2006/relationships/hyperlink" Target="http://www.sgeducation.ie/" TargetMode="External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sgeducation.ie/images/thumbs/004&#243;5" TargetMode="External"/><Relationship Id="rId5" Type="http://schemas.openxmlformats.org/officeDocument/2006/relationships/hyperlink" Target="http://www.robot-advance.com/" TargetMode="External"/><Relationship Id="rId4" Type="http://schemas.openxmlformats.org/officeDocument/2006/relationships/hyperlink" Target="http://www.robot-advance.com/EN/ori-trutrue-educationaI-robot-2847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822450" y="3597275"/>
            <a:ext cx="15917915" cy="5364289"/>
          </a:xfrm>
          <a:prstGeom prst="rect">
            <a:avLst/>
          </a:prstGeom>
        </p:spPr>
        <p:txBody>
          <a:bodyPr vert="horz" wrap="square" lIns="0" tIns="816610" rIns="0" bIns="0" rtlCol="0">
            <a:spAutoFit/>
          </a:bodyPr>
          <a:lstStyle/>
          <a:p>
            <a:pPr marL="1790064" marR="99060" algn="ctr">
              <a:lnSpc>
                <a:spcPct val="100000"/>
              </a:lnSpc>
              <a:spcBef>
                <a:spcPts val="6430"/>
              </a:spcBef>
            </a:pPr>
            <a:r>
              <a:rPr sz="10050" spc="450" dirty="0" err="1" smtClean="0">
                <a:solidFill>
                  <a:srgbClr val="1A365D"/>
                </a:solidFill>
              </a:rPr>
              <a:t>Robótic</a:t>
            </a:r>
            <a:r>
              <a:rPr lang="es-ES" sz="10050" spc="450" dirty="0" smtClean="0">
                <a:solidFill>
                  <a:srgbClr val="1A365D"/>
                </a:solidFill>
              </a:rPr>
              <a:t>a</a:t>
            </a:r>
            <a:r>
              <a:rPr sz="10050" spc="-135" dirty="0" smtClean="0">
                <a:solidFill>
                  <a:srgbClr val="1A365D"/>
                </a:solidFill>
              </a:rPr>
              <a:t> </a:t>
            </a:r>
            <a:r>
              <a:rPr sz="10050" spc="525" dirty="0" err="1" smtClean="0">
                <a:solidFill>
                  <a:srgbClr val="36B1AC"/>
                </a:solidFill>
              </a:rPr>
              <a:t>Educ</a:t>
            </a:r>
            <a:r>
              <a:rPr lang="es-ES" sz="10050" spc="525" dirty="0" smtClean="0">
                <a:solidFill>
                  <a:srgbClr val="36B1AC"/>
                </a:solidFill>
              </a:rPr>
              <a:t>a</a:t>
            </a:r>
            <a:r>
              <a:rPr sz="10050" spc="525" dirty="0" err="1" smtClean="0">
                <a:solidFill>
                  <a:srgbClr val="36B1AC"/>
                </a:solidFill>
              </a:rPr>
              <a:t>tiv</a:t>
            </a:r>
            <a:r>
              <a:rPr lang="es-ES" sz="10050" spc="525" dirty="0" smtClean="0">
                <a:solidFill>
                  <a:srgbClr val="36B1AC"/>
                </a:solidFill>
              </a:rPr>
              <a:t>a</a:t>
            </a:r>
            <a:br>
              <a:rPr lang="es-ES" sz="10050" spc="525" dirty="0" smtClean="0">
                <a:solidFill>
                  <a:srgbClr val="36B1AC"/>
                </a:solidFill>
              </a:rPr>
            </a:br>
            <a:r>
              <a:rPr lang="es-ES" sz="10050" spc="525" dirty="0" err="1" smtClean="0">
                <a:solidFill>
                  <a:srgbClr val="92D050"/>
                </a:solidFill>
              </a:rPr>
              <a:t>Codigo</a:t>
            </a:r>
            <a:r>
              <a:rPr lang="es-ES" sz="10050" spc="525" dirty="0" smtClean="0">
                <a:solidFill>
                  <a:srgbClr val="92D050"/>
                </a:solidFill>
              </a:rPr>
              <a:t> 4.0</a:t>
            </a:r>
            <a:endParaRPr sz="10050" dirty="0">
              <a:solidFill>
                <a:srgbClr val="92D050"/>
              </a:solidFill>
            </a:endParaRPr>
          </a:p>
          <a:p>
            <a:pPr marL="1790064" algn="ctr">
              <a:lnSpc>
                <a:spcPct val="100000"/>
              </a:lnSpc>
              <a:spcBef>
                <a:spcPts val="2390"/>
              </a:spcBef>
            </a:pPr>
            <a:r>
              <a:rPr sz="3700" spc="50" dirty="0">
                <a:solidFill>
                  <a:srgbClr val="4B4B4B"/>
                </a:solidFill>
              </a:rPr>
              <a:t>Guía</a:t>
            </a:r>
            <a:r>
              <a:rPr sz="3700" spc="-210" dirty="0">
                <a:solidFill>
                  <a:srgbClr val="4B4B4B"/>
                </a:solidFill>
              </a:rPr>
              <a:t> </a:t>
            </a:r>
            <a:r>
              <a:rPr sz="3700" dirty="0">
                <a:solidFill>
                  <a:srgbClr val="484848"/>
                </a:solidFill>
              </a:rPr>
              <a:t>metodológica</a:t>
            </a:r>
            <a:r>
              <a:rPr sz="3700" spc="-190" dirty="0">
                <a:solidFill>
                  <a:srgbClr val="484848"/>
                </a:solidFill>
              </a:rPr>
              <a:t> </a:t>
            </a:r>
            <a:r>
              <a:rPr sz="3700" spc="165" dirty="0">
                <a:solidFill>
                  <a:srgbClr val="494949"/>
                </a:solidFill>
              </a:rPr>
              <a:t>y</a:t>
            </a:r>
            <a:r>
              <a:rPr sz="3700" spc="-300" dirty="0">
                <a:solidFill>
                  <a:srgbClr val="494949"/>
                </a:solidFill>
              </a:rPr>
              <a:t> </a:t>
            </a:r>
            <a:r>
              <a:rPr sz="3700" spc="-35" dirty="0">
                <a:solidFill>
                  <a:srgbClr val="464646"/>
                </a:solidFill>
              </a:rPr>
              <a:t>herramientas</a:t>
            </a:r>
            <a:r>
              <a:rPr sz="3700" spc="130" dirty="0">
                <a:solidFill>
                  <a:srgbClr val="464646"/>
                </a:solidFill>
              </a:rPr>
              <a:t> </a:t>
            </a:r>
            <a:r>
              <a:rPr sz="3700" spc="-85" dirty="0">
                <a:solidFill>
                  <a:srgbClr val="444444"/>
                </a:solidFill>
              </a:rPr>
              <a:t>para</a:t>
            </a:r>
            <a:r>
              <a:rPr sz="3700" spc="-170" dirty="0">
                <a:solidFill>
                  <a:srgbClr val="444444"/>
                </a:solidFill>
              </a:rPr>
              <a:t> </a:t>
            </a:r>
            <a:r>
              <a:rPr sz="3700" dirty="0">
                <a:solidFill>
                  <a:srgbClr val="494949"/>
                </a:solidFill>
              </a:rPr>
              <a:t>la</a:t>
            </a:r>
            <a:r>
              <a:rPr sz="3700" spc="-265" dirty="0">
                <a:solidFill>
                  <a:srgbClr val="494949"/>
                </a:solidFill>
              </a:rPr>
              <a:t> </a:t>
            </a:r>
            <a:r>
              <a:rPr lang="es-ES" sz="3700" spc="-30" dirty="0" smtClean="0">
                <a:solidFill>
                  <a:srgbClr val="444444"/>
                </a:solidFill>
              </a:rPr>
              <a:t>utilización de la dotación</a:t>
            </a:r>
            <a:r>
              <a:rPr sz="3700" spc="-220" dirty="0" smtClean="0">
                <a:solidFill>
                  <a:srgbClr val="444444"/>
                </a:solidFill>
              </a:rPr>
              <a:t> </a:t>
            </a:r>
            <a:r>
              <a:rPr lang="es-ES" sz="3700" spc="-20" dirty="0" smtClean="0">
                <a:solidFill>
                  <a:srgbClr val="484848"/>
                </a:solidFill>
              </a:rPr>
              <a:t>de robótica</a:t>
            </a:r>
            <a:r>
              <a:rPr sz="3700" spc="-105" dirty="0" smtClean="0">
                <a:solidFill>
                  <a:srgbClr val="484848"/>
                </a:solidFill>
              </a:rPr>
              <a:t> </a:t>
            </a:r>
            <a:r>
              <a:rPr sz="3700" spc="-10" dirty="0">
                <a:solidFill>
                  <a:srgbClr val="4F5D6D"/>
                </a:solidFill>
              </a:rPr>
              <a:t>en</a:t>
            </a:r>
            <a:r>
              <a:rPr sz="3700" spc="-204" dirty="0">
                <a:solidFill>
                  <a:srgbClr val="4F5D6D"/>
                </a:solidFill>
              </a:rPr>
              <a:t> </a:t>
            </a:r>
            <a:r>
              <a:rPr sz="3700" dirty="0">
                <a:solidFill>
                  <a:srgbClr val="545454"/>
                </a:solidFill>
              </a:rPr>
              <a:t>el</a:t>
            </a:r>
            <a:r>
              <a:rPr sz="3700" spc="-210" dirty="0">
                <a:solidFill>
                  <a:srgbClr val="545454"/>
                </a:solidFill>
              </a:rPr>
              <a:t> </a:t>
            </a:r>
            <a:r>
              <a:rPr sz="3700" spc="-10" dirty="0">
                <a:solidFill>
                  <a:srgbClr val="494949"/>
                </a:solidFill>
              </a:rPr>
              <a:t>aula.</a:t>
            </a:r>
            <a:endParaRPr sz="3700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95450" y="99695"/>
            <a:ext cx="4673600" cy="46736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4200" y="1764982"/>
            <a:ext cx="3838575" cy="134302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538945" y="3675280"/>
            <a:ext cx="8292941" cy="5874166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248653" y="2151766"/>
            <a:ext cx="17677472" cy="94237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191395" y="-129955"/>
            <a:ext cx="15917915" cy="1965696"/>
          </a:xfrm>
          <a:prstGeom prst="rect">
            <a:avLst/>
          </a:prstGeom>
        </p:spPr>
        <p:txBody>
          <a:bodyPr vert="horz" wrap="square" lIns="0" tIns="9865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6300" spc="-580" dirty="0">
                <a:solidFill>
                  <a:srgbClr val="1C3460"/>
                </a:solidFill>
              </a:rPr>
              <a:t>1.</a:t>
            </a:r>
            <a:r>
              <a:rPr sz="6300" spc="20" dirty="0">
                <a:solidFill>
                  <a:srgbClr val="1C3460"/>
                </a:solidFill>
              </a:rPr>
              <a:t> </a:t>
            </a:r>
            <a:r>
              <a:rPr sz="6300" spc="-225" dirty="0" smtClean="0">
                <a:solidFill>
                  <a:srgbClr val="1C345D"/>
                </a:solidFill>
              </a:rPr>
              <a:t>TRUE</a:t>
            </a:r>
            <a:r>
              <a:rPr lang="es-ES" sz="6300" spc="-225" dirty="0" smtClean="0">
                <a:solidFill>
                  <a:srgbClr val="1C345D"/>
                </a:solidFill>
              </a:rPr>
              <a:t> TRUE</a:t>
            </a:r>
            <a:r>
              <a:rPr sz="6300" spc="-225" dirty="0" smtClean="0">
                <a:solidFill>
                  <a:srgbClr val="1C345D"/>
                </a:solidFill>
              </a:rPr>
              <a:t>:</a:t>
            </a:r>
            <a:r>
              <a:rPr sz="6300" spc="-240" dirty="0" smtClean="0">
                <a:solidFill>
                  <a:srgbClr val="1C345D"/>
                </a:solidFill>
              </a:rPr>
              <a:t> </a:t>
            </a:r>
            <a:r>
              <a:rPr sz="6300" spc="50" dirty="0">
                <a:solidFill>
                  <a:srgbClr val="183856"/>
                </a:solidFill>
              </a:rPr>
              <a:t>Robot</a:t>
            </a:r>
            <a:r>
              <a:rPr sz="6300" spc="-220" dirty="0">
                <a:solidFill>
                  <a:srgbClr val="183856"/>
                </a:solidFill>
              </a:rPr>
              <a:t> </a:t>
            </a:r>
            <a:r>
              <a:rPr sz="6300" spc="320" dirty="0"/>
              <a:t>de</a:t>
            </a:r>
            <a:r>
              <a:rPr sz="6300" spc="-775" dirty="0"/>
              <a:t> </a:t>
            </a:r>
            <a:r>
              <a:rPr sz="6300" spc="225" dirty="0">
                <a:solidFill>
                  <a:srgbClr val="183856"/>
                </a:solidFill>
              </a:rPr>
              <a:t>Iniciación</a:t>
            </a:r>
            <a:endParaRPr sz="6300" dirty="0"/>
          </a:p>
        </p:txBody>
      </p:sp>
      <p:sp>
        <p:nvSpPr>
          <p:cNvPr id="5" name="object 5"/>
          <p:cNvSpPr txBox="1"/>
          <p:nvPr/>
        </p:nvSpPr>
        <p:spPr>
          <a:xfrm>
            <a:off x="1235462" y="4293451"/>
            <a:ext cx="7976234" cy="187769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4100" spc="105" dirty="0">
                <a:solidFill>
                  <a:srgbClr val="3B5993"/>
                </a:solidFill>
                <a:latin typeface="Calibri"/>
                <a:cs typeface="Calibri"/>
              </a:rPr>
              <a:t>¿Qué</a:t>
            </a:r>
            <a:r>
              <a:rPr sz="4100" spc="-305" dirty="0">
                <a:solidFill>
                  <a:srgbClr val="3B5993"/>
                </a:solidFill>
                <a:latin typeface="Calibri"/>
                <a:cs typeface="Calibri"/>
              </a:rPr>
              <a:t> </a:t>
            </a:r>
            <a:r>
              <a:rPr sz="4100" spc="150" dirty="0">
                <a:solidFill>
                  <a:srgbClr val="2F5485"/>
                </a:solidFill>
                <a:latin typeface="Calibri"/>
                <a:cs typeface="Calibri"/>
              </a:rPr>
              <a:t>es?</a:t>
            </a:r>
            <a:endParaRPr sz="4100">
              <a:latin typeface="Calibri"/>
              <a:cs typeface="Calibri"/>
            </a:endParaRPr>
          </a:p>
          <a:p>
            <a:pPr marL="17145" marR="5080" indent="4445">
              <a:lnSpc>
                <a:spcPct val="110400"/>
              </a:lnSpc>
              <a:spcBef>
                <a:spcPts val="2215"/>
              </a:spcBef>
            </a:pPr>
            <a:r>
              <a:rPr sz="2800" spc="-85" dirty="0">
                <a:solidFill>
                  <a:srgbClr val="4B4B4B"/>
                </a:solidFill>
                <a:latin typeface="Calibri"/>
                <a:cs typeface="Calibri"/>
              </a:rPr>
              <a:t>Robot</a:t>
            </a:r>
            <a:r>
              <a:rPr sz="2800" spc="-40" dirty="0">
                <a:solidFill>
                  <a:srgbClr val="4B4B4B"/>
                </a:solidFill>
                <a:latin typeface="Calibri"/>
                <a:cs typeface="Calibri"/>
              </a:rPr>
              <a:t> </a:t>
            </a:r>
            <a:r>
              <a:rPr sz="2800" spc="-100" dirty="0">
                <a:solidFill>
                  <a:srgbClr val="4B4B4B"/>
                </a:solidFill>
                <a:latin typeface="Calibri"/>
                <a:cs typeface="Calibri"/>
              </a:rPr>
              <a:t>tipo</a:t>
            </a:r>
            <a:r>
              <a:rPr sz="2800" spc="-180" dirty="0">
                <a:solidFill>
                  <a:srgbClr val="4B4B4B"/>
                </a:solidFill>
                <a:latin typeface="Calibri"/>
                <a:cs typeface="Calibri"/>
              </a:rPr>
              <a:t> </a:t>
            </a:r>
            <a:r>
              <a:rPr sz="2800" spc="-100" dirty="0">
                <a:solidFill>
                  <a:srgbClr val="484848"/>
                </a:solidFill>
                <a:latin typeface="Calibri"/>
                <a:cs typeface="Calibri"/>
              </a:rPr>
              <a:t>coche</a:t>
            </a:r>
            <a:r>
              <a:rPr sz="2800" spc="-125" dirty="0">
                <a:solidFill>
                  <a:srgbClr val="484848"/>
                </a:solidFill>
                <a:latin typeface="Calibri"/>
                <a:cs typeface="Calibri"/>
              </a:rPr>
              <a:t> </a:t>
            </a:r>
            <a:r>
              <a:rPr sz="2800" spc="-114" dirty="0">
                <a:solidFill>
                  <a:srgbClr val="4D4D4D"/>
                </a:solidFill>
                <a:latin typeface="Calibri"/>
                <a:cs typeface="Calibri"/>
              </a:rPr>
              <a:t>ideal</a:t>
            </a:r>
            <a:r>
              <a:rPr sz="2800" spc="-25" dirty="0">
                <a:solidFill>
                  <a:srgbClr val="4D4D4D"/>
                </a:solidFill>
                <a:latin typeface="Calibri"/>
                <a:cs typeface="Calibri"/>
              </a:rPr>
              <a:t> </a:t>
            </a:r>
            <a:r>
              <a:rPr sz="2800" spc="-80" dirty="0">
                <a:solidFill>
                  <a:srgbClr val="4D4D4D"/>
                </a:solidFill>
                <a:latin typeface="Calibri"/>
                <a:cs typeface="Calibri"/>
              </a:rPr>
              <a:t>para</a:t>
            </a:r>
            <a:r>
              <a:rPr sz="2800" spc="-140" dirty="0">
                <a:solidFill>
                  <a:srgbClr val="4D4D4D"/>
                </a:solidFill>
                <a:latin typeface="Calibri"/>
                <a:cs typeface="Calibri"/>
              </a:rPr>
              <a:t> </a:t>
            </a:r>
            <a:r>
              <a:rPr sz="2800" spc="-45" dirty="0">
                <a:solidFill>
                  <a:srgbClr val="505050"/>
                </a:solidFill>
                <a:latin typeface="Calibri"/>
                <a:cs typeface="Calibri"/>
              </a:rPr>
              <a:t>la</a:t>
            </a:r>
            <a:r>
              <a:rPr sz="2800" spc="-185" dirty="0">
                <a:solidFill>
                  <a:srgbClr val="505050"/>
                </a:solidFill>
                <a:latin typeface="Calibri"/>
                <a:cs typeface="Calibri"/>
              </a:rPr>
              <a:t> </a:t>
            </a:r>
            <a:r>
              <a:rPr sz="2800" spc="-100" dirty="0">
                <a:solidFill>
                  <a:srgbClr val="484848"/>
                </a:solidFill>
                <a:latin typeface="Calibri"/>
                <a:cs typeface="Calibri"/>
              </a:rPr>
              <a:t>primera</a:t>
            </a:r>
            <a:r>
              <a:rPr sz="2800" spc="-5" dirty="0">
                <a:solidFill>
                  <a:srgbClr val="484848"/>
                </a:solidFill>
                <a:latin typeface="Calibri"/>
                <a:cs typeface="Calibri"/>
              </a:rPr>
              <a:t> </a:t>
            </a:r>
            <a:r>
              <a:rPr sz="2800" spc="-155" dirty="0">
                <a:solidFill>
                  <a:srgbClr val="464646"/>
                </a:solidFill>
                <a:latin typeface="Calibri"/>
                <a:cs typeface="Calibri"/>
              </a:rPr>
              <a:t>toma</a:t>
            </a:r>
            <a:r>
              <a:rPr sz="2800" spc="-175" dirty="0">
                <a:solidFill>
                  <a:srgbClr val="464646"/>
                </a:solidFill>
                <a:latin typeface="Calibri"/>
                <a:cs typeface="Calibri"/>
              </a:rPr>
              <a:t> </a:t>
            </a:r>
            <a:r>
              <a:rPr sz="2800" spc="-80" dirty="0">
                <a:solidFill>
                  <a:srgbClr val="4B4B4B"/>
                </a:solidFill>
                <a:latin typeface="Calibri"/>
                <a:cs typeface="Calibri"/>
              </a:rPr>
              <a:t>de</a:t>
            </a:r>
            <a:r>
              <a:rPr sz="2800" spc="-250" dirty="0">
                <a:solidFill>
                  <a:srgbClr val="4B4B4B"/>
                </a:solidFill>
                <a:latin typeface="Calibri"/>
                <a:cs typeface="Calibri"/>
              </a:rPr>
              <a:t> </a:t>
            </a:r>
            <a:r>
              <a:rPr sz="2800" spc="-114" dirty="0">
                <a:solidFill>
                  <a:srgbClr val="4B4B4B"/>
                </a:solidFill>
                <a:latin typeface="Calibri"/>
                <a:cs typeface="Calibri"/>
              </a:rPr>
              <a:t>contacto.</a:t>
            </a:r>
            <a:r>
              <a:rPr sz="2800" spc="-25" dirty="0">
                <a:solidFill>
                  <a:srgbClr val="4B4B4B"/>
                </a:solidFill>
                <a:latin typeface="Calibri"/>
                <a:cs typeface="Calibri"/>
              </a:rPr>
              <a:t> </a:t>
            </a:r>
            <a:r>
              <a:rPr sz="2800" spc="-25" dirty="0">
                <a:solidFill>
                  <a:srgbClr val="4F4F4F"/>
                </a:solidFill>
                <a:latin typeface="Calibri"/>
                <a:cs typeface="Calibri"/>
              </a:rPr>
              <a:t>Se </a:t>
            </a:r>
            <a:r>
              <a:rPr sz="2800" spc="-110" dirty="0">
                <a:solidFill>
                  <a:srgbClr val="494949"/>
                </a:solidFill>
                <a:latin typeface="Calibri"/>
                <a:cs typeface="Calibri"/>
              </a:rPr>
              <a:t>programa</a:t>
            </a:r>
            <a:r>
              <a:rPr sz="2800" spc="-25" dirty="0">
                <a:solidFill>
                  <a:srgbClr val="494949"/>
                </a:solidFill>
                <a:latin typeface="Calibri"/>
                <a:cs typeface="Calibri"/>
              </a:rPr>
              <a:t> </a:t>
            </a:r>
            <a:r>
              <a:rPr sz="2800" spc="-150" dirty="0">
                <a:solidFill>
                  <a:srgbClr val="494949"/>
                </a:solidFill>
                <a:latin typeface="Calibri"/>
                <a:cs typeface="Calibri"/>
              </a:rPr>
              <a:t>mediante</a:t>
            </a:r>
            <a:r>
              <a:rPr sz="2800" spc="-45" dirty="0">
                <a:solidFill>
                  <a:srgbClr val="494949"/>
                </a:solidFill>
                <a:latin typeface="Calibri"/>
                <a:cs typeface="Calibri"/>
              </a:rPr>
              <a:t> </a:t>
            </a:r>
            <a:r>
              <a:rPr sz="2800" spc="-114" dirty="0">
                <a:solidFill>
                  <a:srgbClr val="4F4F4F"/>
                </a:solidFill>
                <a:latin typeface="Calibri"/>
                <a:cs typeface="Calibri"/>
              </a:rPr>
              <a:t>bloques</a:t>
            </a:r>
            <a:r>
              <a:rPr sz="2800" spc="25" dirty="0">
                <a:solidFill>
                  <a:srgbClr val="4F4F4F"/>
                </a:solidFill>
                <a:latin typeface="Calibri"/>
                <a:cs typeface="Calibri"/>
              </a:rPr>
              <a:t> </a:t>
            </a:r>
            <a:r>
              <a:rPr sz="2800" spc="-65" dirty="0">
                <a:solidFill>
                  <a:srgbClr val="494949"/>
                </a:solidFill>
                <a:latin typeface="Calibri"/>
                <a:cs typeface="Calibri"/>
              </a:rPr>
              <a:t>visuales</a:t>
            </a:r>
            <a:r>
              <a:rPr sz="2800" spc="15" dirty="0">
                <a:solidFill>
                  <a:srgbClr val="494949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444444"/>
                </a:solidFill>
                <a:latin typeface="Calibri"/>
                <a:cs typeface="Calibri"/>
              </a:rPr>
              <a:t>intuitivos.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42469" y="6483175"/>
            <a:ext cx="173990" cy="457834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2800" spc="-50" dirty="0">
                <a:solidFill>
                  <a:srgbClr val="36B3AC"/>
                </a:solidFill>
                <a:latin typeface="Calibri"/>
                <a:cs typeface="Calibri"/>
              </a:rPr>
              <a:t>y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949251" y="6483175"/>
            <a:ext cx="4159885" cy="457834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2800" spc="-85" dirty="0">
                <a:solidFill>
                  <a:srgbClr val="4D4D4D"/>
                </a:solidFill>
                <a:latin typeface="Calibri"/>
                <a:cs typeface="Calibri"/>
              </a:rPr>
              <a:t>Conexión</a:t>
            </a:r>
            <a:r>
              <a:rPr sz="2800" spc="-10" dirty="0">
                <a:solidFill>
                  <a:srgbClr val="4D4D4D"/>
                </a:solidFill>
                <a:latin typeface="Calibri"/>
                <a:cs typeface="Calibri"/>
              </a:rPr>
              <a:t> </a:t>
            </a:r>
            <a:r>
              <a:rPr sz="2800" spc="-85" dirty="0">
                <a:solidFill>
                  <a:srgbClr val="464646"/>
                </a:solidFill>
                <a:latin typeface="Calibri"/>
                <a:cs typeface="Calibri"/>
              </a:rPr>
              <a:t>rápida</a:t>
            </a:r>
            <a:r>
              <a:rPr sz="2800" spc="-95" dirty="0">
                <a:solidFill>
                  <a:srgbClr val="464646"/>
                </a:solidFill>
                <a:latin typeface="Calibri"/>
                <a:cs typeface="Calibri"/>
              </a:rPr>
              <a:t> </a:t>
            </a:r>
            <a:r>
              <a:rPr sz="2800" spc="-40" dirty="0">
                <a:solidFill>
                  <a:srgbClr val="525252"/>
                </a:solidFill>
                <a:latin typeface="Calibri"/>
                <a:cs typeface="Calibri"/>
              </a:rPr>
              <a:t>vía</a:t>
            </a:r>
            <a:r>
              <a:rPr sz="2800" spc="-200" dirty="0">
                <a:solidFill>
                  <a:srgbClr val="525252"/>
                </a:solidFill>
                <a:latin typeface="Calibri"/>
                <a:cs typeface="Calibri"/>
              </a:rPr>
              <a:t> </a:t>
            </a:r>
            <a:r>
              <a:rPr sz="2800" spc="-90" dirty="0">
                <a:solidFill>
                  <a:srgbClr val="464646"/>
                </a:solidFill>
                <a:latin typeface="Calibri"/>
                <a:cs typeface="Calibri"/>
              </a:rPr>
              <a:t>Bluetooth.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243169" y="7284852"/>
            <a:ext cx="6348730" cy="122682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93040">
              <a:lnSpc>
                <a:spcPct val="100000"/>
              </a:lnSpc>
              <a:spcBef>
                <a:spcPts val="105"/>
              </a:spcBef>
              <a:tabLst>
                <a:tab pos="721995" algn="l"/>
              </a:tabLst>
            </a:pPr>
            <a:r>
              <a:rPr sz="2700" spc="-50" dirty="0">
                <a:solidFill>
                  <a:srgbClr val="36B3AA"/>
                </a:solidFill>
                <a:latin typeface="Calibri"/>
                <a:cs typeface="Calibri"/>
              </a:rPr>
              <a:t>$</a:t>
            </a:r>
            <a:r>
              <a:rPr sz="2700" dirty="0">
                <a:solidFill>
                  <a:srgbClr val="36B3AA"/>
                </a:solidFill>
                <a:latin typeface="Calibri"/>
                <a:cs typeface="Calibri"/>
              </a:rPr>
              <a:t>	</a:t>
            </a:r>
            <a:r>
              <a:rPr sz="2700" spc="-45" dirty="0">
                <a:solidFill>
                  <a:srgbClr val="4D4D4D"/>
                </a:solidFill>
                <a:latin typeface="Calibri"/>
                <a:cs typeface="Calibri"/>
              </a:rPr>
              <a:t>Programación</a:t>
            </a:r>
            <a:r>
              <a:rPr sz="2700" spc="-85" dirty="0">
                <a:solidFill>
                  <a:srgbClr val="4D4D4D"/>
                </a:solidFill>
                <a:latin typeface="Calibri"/>
                <a:cs typeface="Calibri"/>
              </a:rPr>
              <a:t> </a:t>
            </a:r>
            <a:r>
              <a:rPr sz="2700" spc="-35" dirty="0">
                <a:solidFill>
                  <a:srgbClr val="4D4D4D"/>
                </a:solidFill>
                <a:latin typeface="Calibri"/>
                <a:cs typeface="Calibri"/>
              </a:rPr>
              <a:t>por</a:t>
            </a:r>
            <a:r>
              <a:rPr sz="2700" spc="-120" dirty="0">
                <a:solidFill>
                  <a:srgbClr val="4D4D4D"/>
                </a:solidFill>
                <a:latin typeface="Calibri"/>
                <a:cs typeface="Calibri"/>
              </a:rPr>
              <a:t> </a:t>
            </a:r>
            <a:r>
              <a:rPr sz="2700" spc="-50" dirty="0">
                <a:solidFill>
                  <a:srgbClr val="444444"/>
                </a:solidFill>
                <a:latin typeface="Calibri"/>
                <a:cs typeface="Calibri"/>
              </a:rPr>
              <a:t>bloques</a:t>
            </a:r>
            <a:r>
              <a:rPr sz="2700" spc="-15" dirty="0">
                <a:solidFill>
                  <a:srgbClr val="444444"/>
                </a:solidFill>
                <a:latin typeface="Calibri"/>
                <a:cs typeface="Calibri"/>
              </a:rPr>
              <a:t> </a:t>
            </a:r>
            <a:r>
              <a:rPr sz="2700" spc="-45" dirty="0">
                <a:solidFill>
                  <a:srgbClr val="444444"/>
                </a:solidFill>
                <a:latin typeface="Calibri"/>
                <a:cs typeface="Calibri"/>
              </a:rPr>
              <a:t>(Tablet/Móvil).</a:t>
            </a:r>
            <a:endParaRPr sz="27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840"/>
              </a:spcBef>
              <a:tabLst>
                <a:tab pos="718185" algn="l"/>
              </a:tabLst>
            </a:pPr>
            <a:r>
              <a:rPr sz="2800" spc="-50" dirty="0">
                <a:solidFill>
                  <a:srgbClr val="38B1AC"/>
                </a:solidFill>
                <a:latin typeface="Calibri"/>
                <a:cs typeface="Calibri"/>
              </a:rPr>
              <a:t>e</a:t>
            </a:r>
            <a:r>
              <a:rPr sz="2800" dirty="0">
                <a:solidFill>
                  <a:srgbClr val="38B1AC"/>
                </a:solidFill>
                <a:latin typeface="Calibri"/>
                <a:cs typeface="Calibri"/>
              </a:rPr>
              <a:t>	</a:t>
            </a:r>
            <a:r>
              <a:rPr sz="2800" spc="-45" dirty="0">
                <a:solidFill>
                  <a:srgbClr val="4D4D4D"/>
                </a:solidFill>
                <a:latin typeface="Calibri"/>
                <a:cs typeface="Calibri"/>
              </a:rPr>
              <a:t>Control</a:t>
            </a:r>
            <a:r>
              <a:rPr sz="2800" spc="-50" dirty="0">
                <a:solidFill>
                  <a:srgbClr val="4D4D4D"/>
                </a:solidFill>
                <a:latin typeface="Calibri"/>
                <a:cs typeface="Calibri"/>
              </a:rPr>
              <a:t> </a:t>
            </a:r>
            <a:r>
              <a:rPr sz="2800" spc="-80" dirty="0">
                <a:solidFill>
                  <a:srgbClr val="4F4F4F"/>
                </a:solidFill>
                <a:latin typeface="Calibri"/>
                <a:cs typeface="Calibri"/>
              </a:rPr>
              <a:t>de</a:t>
            </a:r>
            <a:r>
              <a:rPr sz="2800" spc="-220" dirty="0">
                <a:solidFill>
                  <a:srgbClr val="4F4F4F"/>
                </a:solidFill>
                <a:latin typeface="Calibri"/>
                <a:cs typeface="Calibri"/>
              </a:rPr>
              <a:t> </a:t>
            </a:r>
            <a:r>
              <a:rPr sz="2800" spc="-100" dirty="0">
                <a:solidFill>
                  <a:srgbClr val="494949"/>
                </a:solidFill>
                <a:latin typeface="Calibri"/>
                <a:cs typeface="Calibri"/>
              </a:rPr>
              <a:t>luces</a:t>
            </a:r>
            <a:r>
              <a:rPr sz="2800" spc="-50" dirty="0">
                <a:solidFill>
                  <a:srgbClr val="494949"/>
                </a:solidFill>
                <a:latin typeface="Calibri"/>
                <a:cs typeface="Calibri"/>
              </a:rPr>
              <a:t> </a:t>
            </a:r>
            <a:r>
              <a:rPr sz="2800" spc="120" dirty="0">
                <a:solidFill>
                  <a:srgbClr val="526785"/>
                </a:solidFill>
                <a:latin typeface="Calibri"/>
                <a:cs typeface="Calibri"/>
              </a:rPr>
              <a:t>LED</a:t>
            </a:r>
            <a:r>
              <a:rPr sz="2800" spc="-220" dirty="0">
                <a:solidFill>
                  <a:srgbClr val="526785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3F4F67"/>
                </a:solidFill>
                <a:latin typeface="Calibri"/>
                <a:cs typeface="Calibri"/>
              </a:rPr>
              <a:t>y</a:t>
            </a:r>
            <a:r>
              <a:rPr sz="2800" spc="-210" dirty="0">
                <a:solidFill>
                  <a:srgbClr val="3F4F67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464646"/>
                </a:solidFill>
                <a:latin typeface="Calibri"/>
                <a:cs typeface="Calibri"/>
              </a:rPr>
              <a:t>sonidos.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48653" y="2151766"/>
            <a:ext cx="17677472" cy="94237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005466" rIns="0" bIns="0" rtlCol="0">
            <a:spAutoFit/>
          </a:bodyPr>
          <a:lstStyle/>
          <a:p>
            <a:pPr marL="44450">
              <a:lnSpc>
                <a:spcPct val="100000"/>
              </a:lnSpc>
              <a:spcBef>
                <a:spcPts val="130"/>
              </a:spcBef>
            </a:pPr>
            <a:r>
              <a:rPr sz="6150" dirty="0">
                <a:solidFill>
                  <a:srgbClr val="183856"/>
                </a:solidFill>
              </a:rPr>
              <a:t>2.</a:t>
            </a:r>
            <a:r>
              <a:rPr sz="6150" spc="-385" dirty="0">
                <a:solidFill>
                  <a:srgbClr val="183856"/>
                </a:solidFill>
              </a:rPr>
              <a:t> </a:t>
            </a:r>
            <a:r>
              <a:rPr sz="6150" spc="290" dirty="0">
                <a:solidFill>
                  <a:srgbClr val="13345D"/>
                </a:solidFill>
              </a:rPr>
              <a:t>CLIC</a:t>
            </a:r>
            <a:r>
              <a:rPr sz="6150" spc="-235" dirty="0">
                <a:solidFill>
                  <a:srgbClr val="13345D"/>
                </a:solidFill>
              </a:rPr>
              <a:t> </a:t>
            </a:r>
            <a:r>
              <a:rPr sz="6150" spc="290" dirty="0"/>
              <a:t>&amp;</a:t>
            </a:r>
            <a:r>
              <a:rPr sz="6150" spc="-655" dirty="0"/>
              <a:t> </a:t>
            </a:r>
            <a:r>
              <a:rPr sz="6150" spc="135" dirty="0">
                <a:solidFill>
                  <a:srgbClr val="1C3460"/>
                </a:solidFill>
              </a:rPr>
              <a:t>PLAY:</a:t>
            </a:r>
            <a:r>
              <a:rPr sz="6150" spc="-405" dirty="0">
                <a:solidFill>
                  <a:srgbClr val="1C3460"/>
                </a:solidFill>
              </a:rPr>
              <a:t> </a:t>
            </a:r>
            <a:r>
              <a:rPr sz="6150" spc="235" dirty="0">
                <a:solidFill>
                  <a:srgbClr val="1A3859"/>
                </a:solidFill>
              </a:rPr>
              <a:t>Lógico</a:t>
            </a:r>
            <a:r>
              <a:rPr sz="6150" spc="-40" dirty="0">
                <a:solidFill>
                  <a:srgbClr val="1A3859"/>
                </a:solidFill>
              </a:rPr>
              <a:t> </a:t>
            </a:r>
            <a:r>
              <a:rPr sz="6150" spc="280" dirty="0">
                <a:solidFill>
                  <a:srgbClr val="1A335B"/>
                </a:solidFill>
              </a:rPr>
              <a:t>de</a:t>
            </a:r>
            <a:r>
              <a:rPr sz="6150" spc="-215" dirty="0">
                <a:solidFill>
                  <a:srgbClr val="1A335B"/>
                </a:solidFill>
              </a:rPr>
              <a:t> </a:t>
            </a:r>
            <a:r>
              <a:rPr sz="6150" spc="330" dirty="0">
                <a:solidFill>
                  <a:srgbClr val="1C345D"/>
                </a:solidFill>
              </a:rPr>
              <a:t>Juego</a:t>
            </a:r>
            <a:endParaRPr sz="6150"/>
          </a:p>
        </p:txBody>
      </p:sp>
      <p:sp>
        <p:nvSpPr>
          <p:cNvPr id="4" name="object 4"/>
          <p:cNvSpPr txBox="1"/>
          <p:nvPr/>
        </p:nvSpPr>
        <p:spPr>
          <a:xfrm>
            <a:off x="1746250" y="3789192"/>
            <a:ext cx="4092575" cy="3043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735965">
              <a:lnSpc>
                <a:spcPct val="108200"/>
              </a:lnSpc>
              <a:spcBef>
                <a:spcPts val="100"/>
              </a:spcBef>
            </a:pPr>
            <a:r>
              <a:rPr sz="4000" spc="265" dirty="0">
                <a:solidFill>
                  <a:srgbClr val="265283"/>
                </a:solidFill>
                <a:latin typeface="Calibri"/>
                <a:cs typeface="Calibri"/>
              </a:rPr>
              <a:t>Programación </a:t>
            </a:r>
            <a:r>
              <a:rPr sz="4000" spc="280" dirty="0">
                <a:solidFill>
                  <a:srgbClr val="1F497C"/>
                </a:solidFill>
                <a:latin typeface="Calibri"/>
                <a:cs typeface="Calibri"/>
              </a:rPr>
              <a:t>Lúdica</a:t>
            </a:r>
            <a:endParaRPr sz="4000" dirty="0">
              <a:latin typeface="Calibri"/>
              <a:cs typeface="Calibri"/>
            </a:endParaRPr>
          </a:p>
          <a:p>
            <a:pPr marL="22225" marR="5080" indent="1905">
              <a:lnSpc>
                <a:spcPct val="110400"/>
              </a:lnSpc>
              <a:spcBef>
                <a:spcPts val="2235"/>
              </a:spcBef>
              <a:tabLst>
                <a:tab pos="1941195" algn="l"/>
              </a:tabLst>
            </a:pPr>
            <a:r>
              <a:rPr sz="2800" spc="-90" dirty="0">
                <a:solidFill>
                  <a:srgbClr val="464646"/>
                </a:solidFill>
                <a:latin typeface="Calibri"/>
                <a:cs typeface="Calibri"/>
              </a:rPr>
              <a:t>Herramienta</a:t>
            </a:r>
            <a:r>
              <a:rPr sz="2800" spc="35" dirty="0">
                <a:solidFill>
                  <a:srgbClr val="464646"/>
                </a:solidFill>
                <a:latin typeface="Calibri"/>
                <a:cs typeface="Calibri"/>
              </a:rPr>
              <a:t> </a:t>
            </a:r>
            <a:r>
              <a:rPr sz="2800" spc="-85" dirty="0">
                <a:solidFill>
                  <a:srgbClr val="4D4D4D"/>
                </a:solidFill>
                <a:latin typeface="Calibri"/>
                <a:cs typeface="Calibri"/>
              </a:rPr>
              <a:t>para</a:t>
            </a:r>
            <a:r>
              <a:rPr sz="2800" spc="-180" dirty="0">
                <a:solidFill>
                  <a:srgbClr val="4D4D4D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4D4D4D"/>
                </a:solidFill>
                <a:latin typeface="Calibri"/>
                <a:cs typeface="Calibri"/>
              </a:rPr>
              <a:t>crear </a:t>
            </a:r>
            <a:r>
              <a:rPr sz="2800" spc="-100" dirty="0">
                <a:solidFill>
                  <a:srgbClr val="484848"/>
                </a:solidFill>
                <a:latin typeface="Calibri"/>
                <a:cs typeface="Calibri"/>
              </a:rPr>
              <a:t>videojuegos</a:t>
            </a:r>
            <a:r>
              <a:rPr sz="2800" spc="60" dirty="0">
                <a:solidFill>
                  <a:srgbClr val="484848"/>
                </a:solidFill>
                <a:latin typeface="Calibri"/>
                <a:cs typeface="Calibri"/>
              </a:rPr>
              <a:t> </a:t>
            </a:r>
            <a:r>
              <a:rPr sz="2800" spc="-150" dirty="0">
                <a:solidFill>
                  <a:srgbClr val="4B4B4B"/>
                </a:solidFill>
                <a:latin typeface="Calibri"/>
                <a:cs typeface="Calibri"/>
              </a:rPr>
              <a:t>mediante</a:t>
            </a:r>
            <a:r>
              <a:rPr sz="2800" spc="-85" dirty="0">
                <a:solidFill>
                  <a:srgbClr val="4B4B4B"/>
                </a:solidFill>
                <a:latin typeface="Calibri"/>
                <a:cs typeface="Calibri"/>
              </a:rPr>
              <a:t> </a:t>
            </a:r>
            <a:r>
              <a:rPr sz="2800" spc="-95" dirty="0">
                <a:solidFill>
                  <a:srgbClr val="4D4D4D"/>
                </a:solidFill>
                <a:latin typeface="Calibri"/>
                <a:cs typeface="Calibri"/>
              </a:rPr>
              <a:t>eventos </a:t>
            </a:r>
            <a:r>
              <a:rPr sz="2800" spc="-80" dirty="0">
                <a:solidFill>
                  <a:srgbClr val="494949"/>
                </a:solidFill>
                <a:latin typeface="Calibri"/>
                <a:cs typeface="Calibri"/>
              </a:rPr>
              <a:t>de</a:t>
            </a:r>
            <a:r>
              <a:rPr sz="2800" spc="-195" dirty="0">
                <a:solidFill>
                  <a:srgbClr val="494949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4B4B4B"/>
                </a:solidFill>
                <a:latin typeface="Calibri"/>
                <a:cs typeface="Calibri"/>
              </a:rPr>
              <a:t>"Evento</a:t>
            </a:r>
            <a:r>
              <a:rPr sz="2800" dirty="0">
                <a:solidFill>
                  <a:srgbClr val="4B4B4B"/>
                </a:solidFill>
                <a:latin typeface="Calibri"/>
                <a:cs typeface="Calibri"/>
              </a:rPr>
              <a:t>	</a:t>
            </a:r>
            <a:r>
              <a:rPr sz="2800" spc="-25" dirty="0">
                <a:solidFill>
                  <a:srgbClr val="444444"/>
                </a:solidFill>
                <a:latin typeface="Calibri"/>
                <a:cs typeface="Calibri"/>
              </a:rPr>
              <a:t>Acción".</a:t>
            </a:r>
            <a:endParaRPr sz="2800" dirty="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689850" y="3789192"/>
            <a:ext cx="3771265" cy="234569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4100" spc="229" dirty="0">
                <a:solidFill>
                  <a:srgbClr val="285290"/>
                </a:solidFill>
                <a:latin typeface="Calibri"/>
                <a:cs typeface="Calibri"/>
              </a:rPr>
              <a:t>Interactividad</a:t>
            </a:r>
            <a:endParaRPr sz="4100" dirty="0">
              <a:latin typeface="Calibri"/>
              <a:cs typeface="Calibri"/>
            </a:endParaRPr>
          </a:p>
          <a:p>
            <a:pPr marL="24765" marR="5080" indent="3175">
              <a:lnSpc>
                <a:spcPct val="114500"/>
              </a:lnSpc>
              <a:spcBef>
                <a:spcPts val="2195"/>
              </a:spcBef>
            </a:pPr>
            <a:r>
              <a:rPr sz="2700" dirty="0">
                <a:solidFill>
                  <a:srgbClr val="4F4F4F"/>
                </a:solidFill>
                <a:latin typeface="Calibri"/>
                <a:cs typeface="Calibri"/>
              </a:rPr>
              <a:t>Uso</a:t>
            </a:r>
            <a:r>
              <a:rPr sz="2700" spc="-155" dirty="0">
                <a:solidFill>
                  <a:srgbClr val="4F4F4F"/>
                </a:solidFill>
                <a:latin typeface="Calibri"/>
                <a:cs typeface="Calibri"/>
              </a:rPr>
              <a:t> </a:t>
            </a:r>
            <a:r>
              <a:rPr sz="2700" spc="-25" dirty="0">
                <a:solidFill>
                  <a:srgbClr val="424242"/>
                </a:solidFill>
                <a:latin typeface="Calibri"/>
                <a:cs typeface="Calibri"/>
              </a:rPr>
              <a:t>de</a:t>
            </a:r>
            <a:r>
              <a:rPr sz="2700" spc="-245" dirty="0">
                <a:solidFill>
                  <a:srgbClr val="424242"/>
                </a:solidFill>
                <a:latin typeface="Calibri"/>
                <a:cs typeface="Calibri"/>
              </a:rPr>
              <a:t> </a:t>
            </a:r>
            <a:r>
              <a:rPr sz="2700" dirty="0">
                <a:solidFill>
                  <a:srgbClr val="494949"/>
                </a:solidFill>
                <a:latin typeface="Calibri"/>
                <a:cs typeface="Calibri"/>
              </a:rPr>
              <a:t>clics</a:t>
            </a:r>
            <a:r>
              <a:rPr sz="2700" spc="-65" dirty="0">
                <a:solidFill>
                  <a:srgbClr val="494949"/>
                </a:solidFill>
                <a:latin typeface="Calibri"/>
                <a:cs typeface="Calibri"/>
              </a:rPr>
              <a:t> </a:t>
            </a:r>
            <a:r>
              <a:rPr sz="2700" spc="70" dirty="0">
                <a:solidFill>
                  <a:srgbClr val="4F566B"/>
                </a:solidFill>
                <a:latin typeface="Calibri"/>
                <a:cs typeface="Calibri"/>
              </a:rPr>
              <a:t>y</a:t>
            </a:r>
            <a:r>
              <a:rPr sz="2700" spc="-125" dirty="0">
                <a:solidFill>
                  <a:srgbClr val="4F566B"/>
                </a:solidFill>
                <a:latin typeface="Calibri"/>
                <a:cs typeface="Calibri"/>
              </a:rPr>
              <a:t> </a:t>
            </a:r>
            <a:r>
              <a:rPr sz="2700" spc="-50" dirty="0">
                <a:solidFill>
                  <a:srgbClr val="444444"/>
                </a:solidFill>
                <a:latin typeface="Calibri"/>
                <a:cs typeface="Calibri"/>
              </a:rPr>
              <a:t>teclas</a:t>
            </a:r>
            <a:r>
              <a:rPr sz="2700" spc="-15" dirty="0">
                <a:solidFill>
                  <a:srgbClr val="444444"/>
                </a:solidFill>
                <a:latin typeface="Calibri"/>
                <a:cs typeface="Calibri"/>
              </a:rPr>
              <a:t> </a:t>
            </a:r>
            <a:r>
              <a:rPr sz="2700" spc="-20" dirty="0">
                <a:solidFill>
                  <a:srgbClr val="494949"/>
                </a:solidFill>
                <a:latin typeface="Calibri"/>
                <a:cs typeface="Calibri"/>
              </a:rPr>
              <a:t>para </a:t>
            </a:r>
            <a:r>
              <a:rPr sz="2700" spc="-45" dirty="0">
                <a:solidFill>
                  <a:srgbClr val="4B4B4B"/>
                </a:solidFill>
                <a:latin typeface="Calibri"/>
                <a:cs typeface="Calibri"/>
              </a:rPr>
              <a:t>definir</a:t>
            </a:r>
            <a:r>
              <a:rPr sz="2700" spc="10" dirty="0">
                <a:solidFill>
                  <a:srgbClr val="4B4B4B"/>
                </a:solidFill>
                <a:latin typeface="Calibri"/>
                <a:cs typeface="Calibri"/>
              </a:rPr>
              <a:t> </a:t>
            </a:r>
            <a:r>
              <a:rPr sz="2700" spc="-65" dirty="0">
                <a:solidFill>
                  <a:srgbClr val="484848"/>
                </a:solidFill>
                <a:latin typeface="Calibri"/>
                <a:cs typeface="Calibri"/>
              </a:rPr>
              <a:t>comportamientos</a:t>
            </a:r>
            <a:r>
              <a:rPr sz="2700" spc="-180" dirty="0">
                <a:solidFill>
                  <a:srgbClr val="484848"/>
                </a:solidFill>
                <a:latin typeface="Calibri"/>
                <a:cs typeface="Calibri"/>
              </a:rPr>
              <a:t> </a:t>
            </a:r>
            <a:r>
              <a:rPr sz="2700" spc="-25" dirty="0">
                <a:solidFill>
                  <a:srgbClr val="525252"/>
                </a:solidFill>
                <a:latin typeface="Calibri"/>
                <a:cs typeface="Calibri"/>
              </a:rPr>
              <a:t>de </a:t>
            </a:r>
            <a:r>
              <a:rPr sz="2700" spc="-45" dirty="0">
                <a:solidFill>
                  <a:srgbClr val="4B4B4B"/>
                </a:solidFill>
                <a:latin typeface="Calibri"/>
                <a:cs typeface="Calibri"/>
              </a:rPr>
              <a:t>personajes</a:t>
            </a:r>
            <a:r>
              <a:rPr sz="2700" spc="-20" dirty="0">
                <a:solidFill>
                  <a:srgbClr val="4B4B4B"/>
                </a:solidFill>
                <a:latin typeface="Calibri"/>
                <a:cs typeface="Calibri"/>
              </a:rPr>
              <a:t> </a:t>
            </a:r>
            <a:r>
              <a:rPr sz="2700" spc="-10" dirty="0">
                <a:solidFill>
                  <a:srgbClr val="484848"/>
                </a:solidFill>
                <a:latin typeface="Calibri"/>
                <a:cs typeface="Calibri"/>
              </a:rPr>
              <a:t>(sprites).</a:t>
            </a:r>
            <a:endParaRPr sz="2700" dirty="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4090650" y="3789827"/>
            <a:ext cx="4231640" cy="234886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4100" spc="204" dirty="0">
                <a:solidFill>
                  <a:srgbClr val="2A4F82"/>
                </a:solidFill>
                <a:latin typeface="Calibri"/>
                <a:cs typeface="Calibri"/>
              </a:rPr>
              <a:t>Creatividad</a:t>
            </a:r>
            <a:endParaRPr sz="4100" dirty="0">
              <a:latin typeface="Calibri"/>
              <a:cs typeface="Calibri"/>
            </a:endParaRPr>
          </a:p>
          <a:p>
            <a:pPr marL="12700" marR="5080" indent="1270">
              <a:lnSpc>
                <a:spcPct val="110400"/>
              </a:lnSpc>
              <a:spcBef>
                <a:spcPts val="2215"/>
              </a:spcBef>
            </a:pPr>
            <a:r>
              <a:rPr sz="2800" spc="-140" dirty="0">
                <a:solidFill>
                  <a:srgbClr val="525252"/>
                </a:solidFill>
                <a:latin typeface="Calibri"/>
                <a:cs typeface="Calibri"/>
              </a:rPr>
              <a:t>Fomenta</a:t>
            </a:r>
            <a:r>
              <a:rPr sz="2800" spc="40" dirty="0">
                <a:solidFill>
                  <a:srgbClr val="525252"/>
                </a:solidFill>
                <a:latin typeface="Calibri"/>
                <a:cs typeface="Calibri"/>
              </a:rPr>
              <a:t> </a:t>
            </a:r>
            <a:r>
              <a:rPr sz="2800" spc="-45" dirty="0">
                <a:solidFill>
                  <a:srgbClr val="545454"/>
                </a:solidFill>
                <a:latin typeface="Calibri"/>
                <a:cs typeface="Calibri"/>
              </a:rPr>
              <a:t>la</a:t>
            </a:r>
            <a:r>
              <a:rPr sz="2800" spc="-185" dirty="0">
                <a:solidFill>
                  <a:srgbClr val="545454"/>
                </a:solidFill>
                <a:latin typeface="Calibri"/>
                <a:cs typeface="Calibri"/>
              </a:rPr>
              <a:t> </a:t>
            </a:r>
            <a:r>
              <a:rPr sz="2800" spc="-70" dirty="0">
                <a:solidFill>
                  <a:srgbClr val="494949"/>
                </a:solidFill>
                <a:latin typeface="Calibri"/>
                <a:cs typeface="Calibri"/>
              </a:rPr>
              <a:t>narrativa</a:t>
            </a:r>
            <a:r>
              <a:rPr sz="2800" spc="-90" dirty="0">
                <a:solidFill>
                  <a:srgbClr val="494949"/>
                </a:solidFill>
                <a:latin typeface="Calibri"/>
                <a:cs typeface="Calibri"/>
              </a:rPr>
              <a:t> </a:t>
            </a:r>
            <a:r>
              <a:rPr sz="2800" spc="-80" dirty="0">
                <a:solidFill>
                  <a:srgbClr val="4D4D4D"/>
                </a:solidFill>
                <a:latin typeface="Calibri"/>
                <a:cs typeface="Calibri"/>
              </a:rPr>
              <a:t>digital</a:t>
            </a:r>
            <a:r>
              <a:rPr sz="2800" spc="-55" dirty="0">
                <a:solidFill>
                  <a:srgbClr val="4D4D4D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465977"/>
                </a:solidFill>
                <a:latin typeface="Calibri"/>
                <a:cs typeface="Calibri"/>
              </a:rPr>
              <a:t>y</a:t>
            </a:r>
            <a:r>
              <a:rPr sz="2800" spc="-175" dirty="0">
                <a:solidFill>
                  <a:srgbClr val="465977"/>
                </a:solidFill>
                <a:latin typeface="Calibri"/>
                <a:cs typeface="Calibri"/>
              </a:rPr>
              <a:t> </a:t>
            </a:r>
            <a:r>
              <a:rPr sz="2800" spc="-25" dirty="0">
                <a:solidFill>
                  <a:srgbClr val="494949"/>
                </a:solidFill>
                <a:latin typeface="Calibri"/>
                <a:cs typeface="Calibri"/>
              </a:rPr>
              <a:t>la </a:t>
            </a:r>
            <a:r>
              <a:rPr sz="2800" spc="-95" dirty="0">
                <a:solidFill>
                  <a:srgbClr val="4B4B4B"/>
                </a:solidFill>
                <a:latin typeface="Calibri"/>
                <a:cs typeface="Calibri"/>
              </a:rPr>
              <a:t>expresión</a:t>
            </a:r>
            <a:r>
              <a:rPr sz="2800" spc="-5" dirty="0">
                <a:solidFill>
                  <a:srgbClr val="4B4B4B"/>
                </a:solidFill>
                <a:latin typeface="Calibri"/>
                <a:cs typeface="Calibri"/>
              </a:rPr>
              <a:t> </a:t>
            </a:r>
            <a:r>
              <a:rPr sz="2800" spc="-55" dirty="0">
                <a:solidFill>
                  <a:srgbClr val="464646"/>
                </a:solidFill>
                <a:latin typeface="Calibri"/>
                <a:cs typeface="Calibri"/>
              </a:rPr>
              <a:t>artística</a:t>
            </a:r>
            <a:r>
              <a:rPr sz="2800" spc="-75" dirty="0">
                <a:solidFill>
                  <a:srgbClr val="464646"/>
                </a:solidFill>
                <a:latin typeface="Calibri"/>
                <a:cs typeface="Calibri"/>
              </a:rPr>
              <a:t> </a:t>
            </a:r>
            <a:r>
              <a:rPr sz="2800" spc="-60" dirty="0">
                <a:solidFill>
                  <a:srgbClr val="4D4D4D"/>
                </a:solidFill>
                <a:latin typeface="Calibri"/>
                <a:cs typeface="Calibri"/>
              </a:rPr>
              <a:t>a</a:t>
            </a:r>
            <a:r>
              <a:rPr sz="2800" spc="-175" dirty="0">
                <a:solidFill>
                  <a:srgbClr val="4D4D4D"/>
                </a:solidFill>
                <a:latin typeface="Calibri"/>
                <a:cs typeface="Calibri"/>
              </a:rPr>
              <a:t> </a:t>
            </a:r>
            <a:r>
              <a:rPr sz="2800" spc="-90" dirty="0">
                <a:solidFill>
                  <a:srgbClr val="494949"/>
                </a:solidFill>
                <a:latin typeface="Calibri"/>
                <a:cs typeface="Calibri"/>
              </a:rPr>
              <a:t>través</a:t>
            </a:r>
            <a:r>
              <a:rPr sz="2800" spc="-75" dirty="0">
                <a:solidFill>
                  <a:srgbClr val="494949"/>
                </a:solidFill>
                <a:latin typeface="Calibri"/>
                <a:cs typeface="Calibri"/>
              </a:rPr>
              <a:t> </a:t>
            </a:r>
            <a:r>
              <a:rPr sz="2800" spc="-25" dirty="0">
                <a:solidFill>
                  <a:srgbClr val="494949"/>
                </a:solidFill>
                <a:latin typeface="Calibri"/>
                <a:cs typeface="Calibri"/>
              </a:rPr>
              <a:t>del </a:t>
            </a:r>
            <a:r>
              <a:rPr sz="2800" spc="-10" dirty="0">
                <a:solidFill>
                  <a:srgbClr val="464646"/>
                </a:solidFill>
                <a:latin typeface="Calibri"/>
                <a:cs typeface="Calibri"/>
              </a:rPr>
              <a:t>código.</a:t>
            </a:r>
            <a:endParaRPr sz="2800" dirty="0">
              <a:latin typeface="Calibri"/>
              <a:cs typeface="Calibri"/>
            </a:endParaRPr>
          </a:p>
        </p:txBody>
      </p:sp>
      <p:sp>
        <p:nvSpPr>
          <p:cNvPr id="7" name="object 3"/>
          <p:cNvSpPr txBox="1">
            <a:spLocks/>
          </p:cNvSpPr>
          <p:nvPr/>
        </p:nvSpPr>
        <p:spPr>
          <a:xfrm>
            <a:off x="1248653" y="6848622"/>
            <a:ext cx="15917915" cy="3229610"/>
          </a:xfrm>
          <a:prstGeom prst="rect">
            <a:avLst/>
          </a:prstGeom>
        </p:spPr>
        <p:txBody>
          <a:bodyPr vert="horz" wrap="square" lIns="0" tIns="2083967" rIns="0" bIns="0" rtlCol="0">
            <a:spAutoFit/>
          </a:bodyPr>
          <a:lstStyle>
            <a:lvl1pPr>
              <a:defRPr sz="6550" b="0" i="0">
                <a:solidFill>
                  <a:srgbClr val="18365D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5769610">
              <a:spcBef>
                <a:spcPts val="819"/>
              </a:spcBef>
            </a:pPr>
            <a:r>
              <a:rPr lang="es-ES" sz="3350" spc="175" smtClean="0">
                <a:solidFill>
                  <a:srgbClr val="163A59"/>
                </a:solidFill>
              </a:rPr>
              <a:t>Electrónico</a:t>
            </a:r>
            <a:r>
              <a:rPr lang="es-ES" sz="3350" spc="120" smtClean="0">
                <a:solidFill>
                  <a:srgbClr val="163A59"/>
                </a:solidFill>
              </a:rPr>
              <a:t> </a:t>
            </a:r>
            <a:r>
              <a:rPr lang="es-ES" sz="3350" spc="195" smtClean="0">
                <a:solidFill>
                  <a:srgbClr val="0E3459"/>
                </a:solidFill>
              </a:rPr>
              <a:t>y</a:t>
            </a:r>
            <a:r>
              <a:rPr lang="es-ES" sz="3350" spc="-30" smtClean="0">
                <a:solidFill>
                  <a:srgbClr val="0E3459"/>
                </a:solidFill>
              </a:rPr>
              <a:t> </a:t>
            </a:r>
            <a:r>
              <a:rPr lang="es-ES" sz="3350" spc="195" smtClean="0">
                <a:solidFill>
                  <a:srgbClr val="18365B"/>
                </a:solidFill>
              </a:rPr>
              <a:t>Control</a:t>
            </a:r>
            <a:r>
              <a:rPr lang="es-ES" sz="3350" spc="-75" smtClean="0">
                <a:solidFill>
                  <a:srgbClr val="18365B"/>
                </a:solidFill>
              </a:rPr>
              <a:t> </a:t>
            </a:r>
            <a:r>
              <a:rPr lang="es-ES" sz="3350" spc="265" smtClean="0">
                <a:solidFill>
                  <a:srgbClr val="183860"/>
                </a:solidFill>
              </a:rPr>
              <a:t>Avanzado</a:t>
            </a:r>
            <a:endParaRPr lang="es-ES" sz="3350" smtClean="0"/>
          </a:p>
          <a:p>
            <a:pPr marL="5925185">
              <a:spcBef>
                <a:spcPts val="585"/>
              </a:spcBef>
            </a:pPr>
            <a:r>
              <a:rPr lang="es-ES" sz="2700" spc="-50" smtClean="0">
                <a:solidFill>
                  <a:srgbClr val="494949"/>
                </a:solidFill>
              </a:rPr>
              <a:t>Pasando</a:t>
            </a:r>
            <a:r>
              <a:rPr lang="es-ES" sz="2700" spc="-105" smtClean="0">
                <a:solidFill>
                  <a:srgbClr val="494949"/>
                </a:solidFill>
              </a:rPr>
              <a:t> </a:t>
            </a:r>
            <a:r>
              <a:rPr lang="es-ES" sz="2700" spc="-25" smtClean="0">
                <a:solidFill>
                  <a:srgbClr val="494949"/>
                </a:solidFill>
              </a:rPr>
              <a:t>de</a:t>
            </a:r>
            <a:r>
              <a:rPr lang="es-ES" sz="2700" spc="-210" smtClean="0">
                <a:solidFill>
                  <a:srgbClr val="494949"/>
                </a:solidFill>
              </a:rPr>
              <a:t> </a:t>
            </a:r>
            <a:r>
              <a:rPr lang="es-ES" sz="2700" smtClean="0">
                <a:solidFill>
                  <a:srgbClr val="4D5264"/>
                </a:solidFill>
              </a:rPr>
              <a:t>la</a:t>
            </a:r>
            <a:r>
              <a:rPr lang="es-ES" sz="2700" spc="-155" smtClean="0">
                <a:solidFill>
                  <a:srgbClr val="4D5264"/>
                </a:solidFill>
              </a:rPr>
              <a:t> </a:t>
            </a:r>
            <a:r>
              <a:rPr lang="es-ES" sz="2700" spc="-50" smtClean="0">
                <a:solidFill>
                  <a:srgbClr val="4B4B4B"/>
                </a:solidFill>
              </a:rPr>
              <a:t>simulación</a:t>
            </a:r>
            <a:r>
              <a:rPr lang="es-ES" sz="2700" spc="45" smtClean="0">
                <a:solidFill>
                  <a:srgbClr val="4B4B4B"/>
                </a:solidFill>
              </a:rPr>
              <a:t> </a:t>
            </a:r>
            <a:r>
              <a:rPr lang="es-ES" sz="2700" spc="-50" smtClean="0">
                <a:solidFill>
                  <a:srgbClr val="4B4B4B"/>
                </a:solidFill>
              </a:rPr>
              <a:t>al</a:t>
            </a:r>
            <a:r>
              <a:rPr lang="es-ES" sz="2700" spc="-105" smtClean="0">
                <a:solidFill>
                  <a:srgbClr val="4B4B4B"/>
                </a:solidFill>
              </a:rPr>
              <a:t> </a:t>
            </a:r>
            <a:r>
              <a:rPr lang="es-ES" sz="2700" spc="-60" smtClean="0">
                <a:solidFill>
                  <a:srgbClr val="484848"/>
                </a:solidFill>
              </a:rPr>
              <a:t>hardware </a:t>
            </a:r>
            <a:r>
              <a:rPr lang="es-ES" sz="2700" spc="-10" smtClean="0">
                <a:solidFill>
                  <a:srgbClr val="385D77"/>
                </a:solidFill>
              </a:rPr>
              <a:t>físico.</a:t>
            </a:r>
            <a:endParaRPr lang="es-ES" sz="2700" dirty="0"/>
          </a:p>
        </p:txBody>
      </p:sp>
      <p:pic>
        <p:nvPicPr>
          <p:cNvPr id="8" name="object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790166" y="7712075"/>
            <a:ext cx="1570632" cy="94237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48653" y="2151766"/>
            <a:ext cx="17677472" cy="94237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3664505" y="3785225"/>
            <a:ext cx="1201534" cy="1547073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2777097" y="6628070"/>
            <a:ext cx="777463" cy="337686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2290201" y="4115058"/>
            <a:ext cx="1421422" cy="636106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2298054" y="4806136"/>
            <a:ext cx="1390010" cy="659665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2407999" y="8237969"/>
            <a:ext cx="212035" cy="746050"/>
          </a:xfrm>
          <a:prstGeom prst="rect">
            <a:avLst/>
          </a:prstGeom>
        </p:spPr>
      </p:pic>
      <p:grpSp>
        <p:nvGrpSpPr>
          <p:cNvPr id="8" name="object 8"/>
          <p:cNvGrpSpPr/>
          <p:nvPr/>
        </p:nvGrpSpPr>
        <p:grpSpPr>
          <a:xfrm>
            <a:off x="13766596" y="4232855"/>
            <a:ext cx="2795905" cy="2167890"/>
            <a:chOff x="13766596" y="4232855"/>
            <a:chExt cx="2795905" cy="2167890"/>
          </a:xfrm>
        </p:grpSpPr>
        <p:pic>
          <p:nvPicPr>
            <p:cNvPr id="9" name="object 9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3766596" y="4232855"/>
              <a:ext cx="2536571" cy="1256506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3805862" y="5426536"/>
              <a:ext cx="2756460" cy="973792"/>
            </a:xfrm>
            <a:prstGeom prst="rect">
              <a:avLst/>
            </a:prstGeom>
          </p:spPr>
        </p:pic>
      </p:grpSp>
      <p:grpSp>
        <p:nvGrpSpPr>
          <p:cNvPr id="11" name="object 11"/>
          <p:cNvGrpSpPr/>
          <p:nvPr/>
        </p:nvGrpSpPr>
        <p:grpSpPr>
          <a:xfrm>
            <a:off x="12353027" y="6423888"/>
            <a:ext cx="1335405" cy="824865"/>
            <a:chOff x="12353027" y="6423888"/>
            <a:chExt cx="1335405" cy="824865"/>
          </a:xfrm>
        </p:grpSpPr>
        <p:pic>
          <p:nvPicPr>
            <p:cNvPr id="12" name="object 1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2353027" y="6423888"/>
              <a:ext cx="1335037" cy="824582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2777098" y="6628070"/>
              <a:ext cx="777463" cy="337686"/>
            </a:xfrm>
            <a:prstGeom prst="rect">
              <a:avLst/>
            </a:prstGeom>
          </p:spPr>
        </p:pic>
      </p:grpSp>
      <p:pic>
        <p:nvPicPr>
          <p:cNvPr id="14" name="object 14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3593827" y="8198703"/>
            <a:ext cx="196329" cy="219888"/>
          </a:xfrm>
          <a:prstGeom prst="rect">
            <a:avLst/>
          </a:prstGeom>
        </p:spPr>
      </p:pic>
      <p:pic>
        <p:nvPicPr>
          <p:cNvPr id="15" name="object 15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5117340" y="8073052"/>
            <a:ext cx="243448" cy="408364"/>
          </a:xfrm>
          <a:prstGeom prst="rect">
            <a:avLst/>
          </a:prstGeom>
        </p:spPr>
      </p:pic>
      <p:grpSp>
        <p:nvGrpSpPr>
          <p:cNvPr id="16" name="object 16"/>
          <p:cNvGrpSpPr/>
          <p:nvPr/>
        </p:nvGrpSpPr>
        <p:grpSpPr>
          <a:xfrm>
            <a:off x="15494293" y="6525979"/>
            <a:ext cx="1217295" cy="683260"/>
            <a:chOff x="15494293" y="6525979"/>
            <a:chExt cx="1217295" cy="683260"/>
          </a:xfrm>
        </p:grpSpPr>
        <p:pic>
          <p:nvPicPr>
            <p:cNvPr id="17" name="object 17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5541411" y="6525979"/>
              <a:ext cx="1083736" cy="683225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5494293" y="6628070"/>
              <a:ext cx="879554" cy="369098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6578029" y="6588804"/>
              <a:ext cx="133503" cy="180622"/>
            </a:xfrm>
            <a:prstGeom prst="rect">
              <a:avLst/>
            </a:prstGeom>
          </p:spPr>
        </p:pic>
      </p:grpSp>
      <p:grpSp>
        <p:nvGrpSpPr>
          <p:cNvPr id="20" name="object 20"/>
          <p:cNvGrpSpPr/>
          <p:nvPr/>
        </p:nvGrpSpPr>
        <p:grpSpPr>
          <a:xfrm>
            <a:off x="15619942" y="7484065"/>
            <a:ext cx="1461135" cy="1162685"/>
            <a:chOff x="15619942" y="7484065"/>
            <a:chExt cx="1461135" cy="1162685"/>
          </a:xfrm>
        </p:grpSpPr>
        <p:pic>
          <p:nvPicPr>
            <p:cNvPr id="21" name="object 21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5619942" y="7484065"/>
              <a:ext cx="1280065" cy="706784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5729886" y="8198703"/>
              <a:ext cx="1350744" cy="447630"/>
            </a:xfrm>
            <a:prstGeom prst="rect">
              <a:avLst/>
            </a:prstGeom>
          </p:spPr>
        </p:pic>
      </p:grpSp>
      <p:pic>
        <p:nvPicPr>
          <p:cNvPr id="23" name="object 23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12321614" y="5520774"/>
            <a:ext cx="1264359" cy="832435"/>
          </a:xfrm>
          <a:prstGeom prst="rect">
            <a:avLst/>
          </a:prstGeom>
        </p:spPr>
      </p:pic>
      <p:grpSp>
        <p:nvGrpSpPr>
          <p:cNvPr id="24" name="object 24"/>
          <p:cNvGrpSpPr/>
          <p:nvPr/>
        </p:nvGrpSpPr>
        <p:grpSpPr>
          <a:xfrm>
            <a:off x="12384439" y="6753721"/>
            <a:ext cx="4829810" cy="2795905"/>
            <a:chOff x="12384439" y="6753721"/>
            <a:chExt cx="4829810" cy="2795905"/>
          </a:xfrm>
        </p:grpSpPr>
        <p:pic>
          <p:nvPicPr>
            <p:cNvPr id="25" name="object 25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12447264" y="8363619"/>
              <a:ext cx="4766870" cy="1185827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14143548" y="8065199"/>
              <a:ext cx="471189" cy="416217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12384439" y="6926490"/>
              <a:ext cx="1939731" cy="1264359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15078074" y="6753721"/>
              <a:ext cx="204182" cy="314126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14457674" y="7342708"/>
              <a:ext cx="910967" cy="337686"/>
            </a:xfrm>
            <a:prstGeom prst="rect">
              <a:avLst/>
            </a:prstGeom>
          </p:spPr>
        </p:pic>
      </p:grpSp>
      <p:sp>
        <p:nvSpPr>
          <p:cNvPr id="30" name="object 30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026505" rIns="0" bIns="0" rtlCol="0">
            <a:spAutoFit/>
          </a:bodyPr>
          <a:lstStyle/>
          <a:p>
            <a:pPr marL="64135">
              <a:lnSpc>
                <a:spcPct val="100000"/>
              </a:lnSpc>
              <a:spcBef>
                <a:spcPts val="105"/>
              </a:spcBef>
            </a:pPr>
            <a:r>
              <a:rPr sz="6050" spc="-85" dirty="0">
                <a:solidFill>
                  <a:srgbClr val="1A3867"/>
                </a:solidFill>
                <a:latin typeface="Arial MT"/>
                <a:cs typeface="Arial MT"/>
              </a:rPr>
              <a:t>3.</a:t>
            </a:r>
            <a:r>
              <a:rPr sz="6050" spc="-750" dirty="0">
                <a:solidFill>
                  <a:srgbClr val="1A3867"/>
                </a:solidFill>
                <a:latin typeface="Arial MT"/>
                <a:cs typeface="Arial MT"/>
              </a:rPr>
              <a:t> </a:t>
            </a:r>
            <a:r>
              <a:rPr sz="6050" spc="-710" dirty="0">
                <a:solidFill>
                  <a:srgbClr val="1C345D"/>
                </a:solidFill>
                <a:latin typeface="Arial MT"/>
                <a:cs typeface="Arial MT"/>
              </a:rPr>
              <a:t>CRUMBLE:</a:t>
            </a:r>
            <a:r>
              <a:rPr sz="6050" spc="-35" dirty="0">
                <a:solidFill>
                  <a:srgbClr val="1C345D"/>
                </a:solidFill>
                <a:latin typeface="Arial MT"/>
                <a:cs typeface="Arial MT"/>
              </a:rPr>
              <a:t> </a:t>
            </a:r>
            <a:r>
              <a:rPr sz="6050" dirty="0">
                <a:solidFill>
                  <a:srgbClr val="1A3659"/>
                </a:solidFill>
                <a:latin typeface="Arial MT"/>
                <a:cs typeface="Arial MT"/>
              </a:rPr>
              <a:t>Electrónico</a:t>
            </a:r>
            <a:r>
              <a:rPr sz="6050" spc="-210" dirty="0">
                <a:solidFill>
                  <a:srgbClr val="1A3659"/>
                </a:solidFill>
                <a:latin typeface="Arial MT"/>
                <a:cs typeface="Arial MT"/>
              </a:rPr>
              <a:t> </a:t>
            </a:r>
            <a:r>
              <a:rPr sz="6050" spc="-40" dirty="0">
                <a:solidFill>
                  <a:srgbClr val="1A365D"/>
                </a:solidFill>
                <a:latin typeface="Arial MT"/>
                <a:cs typeface="Arial MT"/>
              </a:rPr>
              <a:t>Sencillo</a:t>
            </a:r>
            <a:endParaRPr sz="6050">
              <a:latin typeface="Arial MT"/>
              <a:cs typeface="Arial MT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1236558" y="4309812"/>
            <a:ext cx="7641590" cy="185801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9050">
              <a:lnSpc>
                <a:spcPct val="100000"/>
              </a:lnSpc>
              <a:spcBef>
                <a:spcPts val="90"/>
              </a:spcBef>
            </a:pPr>
            <a:r>
              <a:rPr sz="4000" spc="185" dirty="0" err="1">
                <a:solidFill>
                  <a:srgbClr val="2A5280"/>
                </a:solidFill>
                <a:latin typeface="Calibri"/>
                <a:cs typeface="Calibri"/>
              </a:rPr>
              <a:t>Aprendizaje</a:t>
            </a:r>
            <a:r>
              <a:rPr sz="4000" spc="114" dirty="0">
                <a:solidFill>
                  <a:srgbClr val="2A5280"/>
                </a:solidFill>
                <a:latin typeface="Calibri"/>
                <a:cs typeface="Calibri"/>
              </a:rPr>
              <a:t> </a:t>
            </a:r>
            <a:r>
              <a:rPr sz="4000" spc="165" dirty="0" smtClean="0">
                <a:solidFill>
                  <a:srgbClr val="2F507E"/>
                </a:solidFill>
                <a:latin typeface="Calibri"/>
                <a:cs typeface="Calibri"/>
              </a:rPr>
              <a:t>M</a:t>
            </a:r>
            <a:r>
              <a:rPr lang="es-ES" sz="4000" spc="165" dirty="0" smtClean="0">
                <a:solidFill>
                  <a:srgbClr val="2F507E"/>
                </a:solidFill>
                <a:latin typeface="Calibri"/>
                <a:cs typeface="Calibri"/>
              </a:rPr>
              <a:t>a</a:t>
            </a:r>
            <a:r>
              <a:rPr sz="4000" spc="165" dirty="0" err="1" smtClean="0">
                <a:solidFill>
                  <a:srgbClr val="2F507E"/>
                </a:solidFill>
                <a:latin typeface="Calibri"/>
                <a:cs typeface="Calibri"/>
              </a:rPr>
              <a:t>nipul</a:t>
            </a:r>
            <a:r>
              <a:rPr lang="es-ES" sz="4000" spc="165" dirty="0" smtClean="0">
                <a:solidFill>
                  <a:srgbClr val="2F507E"/>
                </a:solidFill>
                <a:latin typeface="Calibri"/>
                <a:cs typeface="Calibri"/>
              </a:rPr>
              <a:t>a</a:t>
            </a:r>
            <a:r>
              <a:rPr sz="4000" spc="165" dirty="0" err="1" smtClean="0">
                <a:solidFill>
                  <a:srgbClr val="2F507E"/>
                </a:solidFill>
                <a:latin typeface="Calibri"/>
                <a:cs typeface="Calibri"/>
              </a:rPr>
              <a:t>tivo</a:t>
            </a:r>
            <a:endParaRPr sz="4000" dirty="0">
              <a:latin typeface="Calibri"/>
              <a:cs typeface="Calibri"/>
            </a:endParaRPr>
          </a:p>
          <a:p>
            <a:pPr marL="12700" marR="5080" indent="9525">
              <a:lnSpc>
                <a:spcPct val="114500"/>
              </a:lnSpc>
              <a:spcBef>
                <a:spcPts val="2215"/>
              </a:spcBef>
            </a:pPr>
            <a:r>
              <a:rPr sz="2700" spc="-30" dirty="0">
                <a:solidFill>
                  <a:srgbClr val="494949"/>
                </a:solidFill>
                <a:latin typeface="Calibri"/>
                <a:cs typeface="Calibri"/>
              </a:rPr>
              <a:t>Placa</a:t>
            </a:r>
            <a:r>
              <a:rPr sz="2700" spc="-150" dirty="0">
                <a:solidFill>
                  <a:srgbClr val="494949"/>
                </a:solidFill>
                <a:latin typeface="Calibri"/>
                <a:cs typeface="Calibri"/>
              </a:rPr>
              <a:t> </a:t>
            </a:r>
            <a:r>
              <a:rPr sz="2700" spc="-50" dirty="0">
                <a:solidFill>
                  <a:srgbClr val="424242"/>
                </a:solidFill>
                <a:latin typeface="Calibri"/>
                <a:cs typeface="Calibri"/>
              </a:rPr>
              <a:t>educativa</a:t>
            </a:r>
            <a:r>
              <a:rPr sz="2700" spc="-105" dirty="0">
                <a:solidFill>
                  <a:srgbClr val="424242"/>
                </a:solidFill>
                <a:latin typeface="Calibri"/>
                <a:cs typeface="Calibri"/>
              </a:rPr>
              <a:t> </a:t>
            </a:r>
            <a:r>
              <a:rPr sz="2700" spc="-40" dirty="0">
                <a:solidFill>
                  <a:srgbClr val="4B4B4B"/>
                </a:solidFill>
                <a:latin typeface="Calibri"/>
                <a:cs typeface="Calibri"/>
              </a:rPr>
              <a:t>diseñada</a:t>
            </a:r>
            <a:r>
              <a:rPr sz="2700" spc="-114" dirty="0">
                <a:solidFill>
                  <a:srgbClr val="4B4B4B"/>
                </a:solidFill>
                <a:latin typeface="Calibri"/>
                <a:cs typeface="Calibri"/>
              </a:rPr>
              <a:t> </a:t>
            </a:r>
            <a:r>
              <a:rPr sz="2700" spc="-25" dirty="0">
                <a:solidFill>
                  <a:srgbClr val="4D4D4D"/>
                </a:solidFill>
                <a:latin typeface="Calibri"/>
                <a:cs typeface="Calibri"/>
              </a:rPr>
              <a:t>para</a:t>
            </a:r>
            <a:r>
              <a:rPr sz="2700" spc="-125" dirty="0">
                <a:solidFill>
                  <a:srgbClr val="4D4D4D"/>
                </a:solidFill>
                <a:latin typeface="Calibri"/>
                <a:cs typeface="Calibri"/>
              </a:rPr>
              <a:t> </a:t>
            </a:r>
            <a:r>
              <a:rPr sz="2700" spc="-35" dirty="0">
                <a:solidFill>
                  <a:srgbClr val="3D3D3D"/>
                </a:solidFill>
                <a:latin typeface="Calibri"/>
                <a:cs typeface="Calibri"/>
              </a:rPr>
              <a:t>introducir</a:t>
            </a:r>
            <a:r>
              <a:rPr sz="2700" spc="-60" dirty="0">
                <a:solidFill>
                  <a:srgbClr val="3D3D3D"/>
                </a:solidFill>
                <a:latin typeface="Calibri"/>
                <a:cs typeface="Calibri"/>
              </a:rPr>
              <a:t> </a:t>
            </a:r>
            <a:r>
              <a:rPr sz="2700" spc="-55" dirty="0">
                <a:solidFill>
                  <a:srgbClr val="4B4B4B"/>
                </a:solidFill>
                <a:latin typeface="Calibri"/>
                <a:cs typeface="Calibri"/>
              </a:rPr>
              <a:t>conceptos</a:t>
            </a:r>
            <a:r>
              <a:rPr sz="2700" spc="-45" dirty="0">
                <a:solidFill>
                  <a:srgbClr val="4B4B4B"/>
                </a:solidFill>
                <a:latin typeface="Calibri"/>
                <a:cs typeface="Calibri"/>
              </a:rPr>
              <a:t> </a:t>
            </a:r>
            <a:r>
              <a:rPr sz="2700" spc="-25" dirty="0">
                <a:solidFill>
                  <a:srgbClr val="3F3F3F"/>
                </a:solidFill>
                <a:latin typeface="Calibri"/>
                <a:cs typeface="Calibri"/>
              </a:rPr>
              <a:t>de </a:t>
            </a:r>
            <a:r>
              <a:rPr sz="2700" spc="-40" dirty="0">
                <a:solidFill>
                  <a:srgbClr val="484848"/>
                </a:solidFill>
                <a:latin typeface="Calibri"/>
                <a:cs typeface="Calibri"/>
              </a:rPr>
              <a:t>corriente</a:t>
            </a:r>
            <a:r>
              <a:rPr sz="2700" spc="-120" dirty="0">
                <a:solidFill>
                  <a:srgbClr val="484848"/>
                </a:solidFill>
                <a:latin typeface="Calibri"/>
                <a:cs typeface="Calibri"/>
              </a:rPr>
              <a:t> </a:t>
            </a:r>
            <a:r>
              <a:rPr sz="2700" spc="70" dirty="0">
                <a:solidFill>
                  <a:srgbClr val="425260"/>
                </a:solidFill>
                <a:latin typeface="Calibri"/>
                <a:cs typeface="Calibri"/>
              </a:rPr>
              <a:t>y</a:t>
            </a:r>
            <a:r>
              <a:rPr sz="2700" spc="-204" dirty="0">
                <a:solidFill>
                  <a:srgbClr val="425260"/>
                </a:solidFill>
                <a:latin typeface="Calibri"/>
                <a:cs typeface="Calibri"/>
              </a:rPr>
              <a:t> </a:t>
            </a:r>
            <a:r>
              <a:rPr sz="2700" spc="-10" dirty="0">
                <a:solidFill>
                  <a:srgbClr val="494949"/>
                </a:solidFill>
                <a:latin typeface="Calibri"/>
                <a:cs typeface="Calibri"/>
              </a:rPr>
              <a:t>circuitos</a:t>
            </a:r>
            <a:r>
              <a:rPr sz="2700" spc="-145" dirty="0">
                <a:solidFill>
                  <a:srgbClr val="494949"/>
                </a:solidFill>
                <a:latin typeface="Calibri"/>
                <a:cs typeface="Calibri"/>
              </a:rPr>
              <a:t> </a:t>
            </a:r>
            <a:r>
              <a:rPr sz="2700" spc="-10" dirty="0">
                <a:solidFill>
                  <a:srgbClr val="525252"/>
                </a:solidFill>
                <a:latin typeface="Calibri"/>
                <a:cs typeface="Calibri"/>
              </a:rPr>
              <a:t>sin</a:t>
            </a:r>
            <a:r>
              <a:rPr sz="2700" spc="-200" dirty="0">
                <a:solidFill>
                  <a:srgbClr val="525252"/>
                </a:solidFill>
                <a:latin typeface="Calibri"/>
                <a:cs typeface="Calibri"/>
              </a:rPr>
              <a:t> </a:t>
            </a:r>
            <a:r>
              <a:rPr sz="2700" spc="-50" dirty="0">
                <a:solidFill>
                  <a:srgbClr val="494949"/>
                </a:solidFill>
                <a:latin typeface="Calibri"/>
                <a:cs typeface="Calibri"/>
              </a:rPr>
              <a:t>complicaciones</a:t>
            </a:r>
            <a:r>
              <a:rPr sz="2700" spc="-90" dirty="0">
                <a:solidFill>
                  <a:srgbClr val="494949"/>
                </a:solidFill>
                <a:latin typeface="Calibri"/>
                <a:cs typeface="Calibri"/>
              </a:rPr>
              <a:t> </a:t>
            </a:r>
            <a:r>
              <a:rPr sz="2700" spc="-35" dirty="0">
                <a:solidFill>
                  <a:srgbClr val="494949"/>
                </a:solidFill>
                <a:latin typeface="Calibri"/>
                <a:cs typeface="Calibri"/>
              </a:rPr>
              <a:t>teóricas</a:t>
            </a:r>
            <a:r>
              <a:rPr sz="2700" spc="15" dirty="0">
                <a:solidFill>
                  <a:srgbClr val="494949"/>
                </a:solidFill>
                <a:latin typeface="Calibri"/>
                <a:cs typeface="Calibri"/>
              </a:rPr>
              <a:t> </a:t>
            </a:r>
            <a:r>
              <a:rPr sz="2700" spc="-20" dirty="0">
                <a:solidFill>
                  <a:srgbClr val="494949"/>
                </a:solidFill>
                <a:latin typeface="Calibri"/>
                <a:cs typeface="Calibri"/>
              </a:rPr>
              <a:t>iniciales.</a:t>
            </a:r>
            <a:endParaRPr sz="2700" dirty="0">
              <a:latin typeface="Calibri"/>
              <a:cs typeface="Calibri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1951774" y="6483175"/>
            <a:ext cx="4131310" cy="457834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2800" spc="-105" dirty="0">
                <a:solidFill>
                  <a:srgbClr val="4F4F4F"/>
                </a:solidFill>
                <a:latin typeface="Calibri"/>
                <a:cs typeface="Calibri"/>
              </a:rPr>
              <a:t>Programación</a:t>
            </a:r>
            <a:r>
              <a:rPr sz="2800" spc="90" dirty="0">
                <a:solidFill>
                  <a:srgbClr val="4F4F4F"/>
                </a:solidFill>
                <a:latin typeface="Calibri"/>
                <a:cs typeface="Calibri"/>
              </a:rPr>
              <a:t> </a:t>
            </a:r>
            <a:r>
              <a:rPr sz="2800" spc="-80" dirty="0">
                <a:solidFill>
                  <a:srgbClr val="4D4D4D"/>
                </a:solidFill>
                <a:latin typeface="Calibri"/>
                <a:cs typeface="Calibri"/>
              </a:rPr>
              <a:t>directa</a:t>
            </a:r>
            <a:r>
              <a:rPr sz="2800" spc="-50" dirty="0">
                <a:solidFill>
                  <a:srgbClr val="4D4D4D"/>
                </a:solidFill>
                <a:latin typeface="Calibri"/>
                <a:cs typeface="Calibri"/>
              </a:rPr>
              <a:t> </a:t>
            </a:r>
            <a:r>
              <a:rPr sz="2800" spc="-60" dirty="0">
                <a:solidFill>
                  <a:srgbClr val="464646"/>
                </a:solidFill>
                <a:latin typeface="Calibri"/>
                <a:cs typeface="Calibri"/>
              </a:rPr>
              <a:t>vía</a:t>
            </a:r>
            <a:r>
              <a:rPr sz="2800" spc="-204" dirty="0">
                <a:solidFill>
                  <a:srgbClr val="464646"/>
                </a:solidFill>
                <a:latin typeface="Calibri"/>
                <a:cs typeface="Calibri"/>
              </a:rPr>
              <a:t> </a:t>
            </a:r>
            <a:r>
              <a:rPr sz="2800" spc="-20" dirty="0">
                <a:solidFill>
                  <a:srgbClr val="4B4B4B"/>
                </a:solidFill>
                <a:latin typeface="Calibri"/>
                <a:cs typeface="Calibri"/>
              </a:rPr>
              <a:t>USB.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1214951" y="7284852"/>
            <a:ext cx="7035165" cy="12230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747395" algn="l"/>
              </a:tabLst>
            </a:pPr>
            <a:r>
              <a:rPr sz="2700" dirty="0">
                <a:solidFill>
                  <a:srgbClr val="3BB1AA"/>
                </a:solidFill>
                <a:latin typeface="Calibri"/>
                <a:cs typeface="Calibri"/>
              </a:rPr>
              <a:t>	</a:t>
            </a:r>
            <a:r>
              <a:rPr sz="2700" dirty="0">
                <a:solidFill>
                  <a:srgbClr val="444444"/>
                </a:solidFill>
                <a:latin typeface="Calibri"/>
                <a:cs typeface="Calibri"/>
              </a:rPr>
              <a:t>Control</a:t>
            </a:r>
            <a:r>
              <a:rPr sz="2700" spc="-125" dirty="0">
                <a:solidFill>
                  <a:srgbClr val="444444"/>
                </a:solidFill>
                <a:latin typeface="Calibri"/>
                <a:cs typeface="Calibri"/>
              </a:rPr>
              <a:t> </a:t>
            </a:r>
            <a:r>
              <a:rPr sz="2700" spc="-50" dirty="0">
                <a:solidFill>
                  <a:srgbClr val="424242"/>
                </a:solidFill>
                <a:latin typeface="Calibri"/>
                <a:cs typeface="Calibri"/>
              </a:rPr>
              <a:t>de</a:t>
            </a:r>
            <a:r>
              <a:rPr sz="2700" spc="-155" dirty="0">
                <a:solidFill>
                  <a:srgbClr val="424242"/>
                </a:solidFill>
                <a:latin typeface="Calibri"/>
                <a:cs typeface="Calibri"/>
              </a:rPr>
              <a:t> </a:t>
            </a:r>
            <a:r>
              <a:rPr sz="2700" spc="-70" dirty="0">
                <a:solidFill>
                  <a:srgbClr val="424242"/>
                </a:solidFill>
                <a:latin typeface="Calibri"/>
                <a:cs typeface="Calibri"/>
              </a:rPr>
              <a:t>motores</a:t>
            </a:r>
            <a:r>
              <a:rPr sz="2700" spc="25" dirty="0">
                <a:solidFill>
                  <a:srgbClr val="424242"/>
                </a:solidFill>
                <a:latin typeface="Calibri"/>
                <a:cs typeface="Calibri"/>
              </a:rPr>
              <a:t> </a:t>
            </a:r>
            <a:r>
              <a:rPr sz="2700" spc="70" dirty="0">
                <a:solidFill>
                  <a:srgbClr val="505050"/>
                </a:solidFill>
                <a:latin typeface="Calibri"/>
                <a:cs typeface="Calibri"/>
              </a:rPr>
              <a:t>y</a:t>
            </a:r>
            <a:r>
              <a:rPr sz="2700" spc="-190" dirty="0">
                <a:solidFill>
                  <a:srgbClr val="505050"/>
                </a:solidFill>
                <a:latin typeface="Calibri"/>
                <a:cs typeface="Calibri"/>
              </a:rPr>
              <a:t> </a:t>
            </a:r>
            <a:r>
              <a:rPr sz="2700" spc="110" dirty="0">
                <a:solidFill>
                  <a:srgbClr val="4B4B4B"/>
                </a:solidFill>
                <a:latin typeface="Calibri"/>
                <a:cs typeface="Calibri"/>
              </a:rPr>
              <a:t>LEDs</a:t>
            </a:r>
            <a:r>
              <a:rPr sz="2700" spc="-114" dirty="0">
                <a:solidFill>
                  <a:srgbClr val="4B4B4B"/>
                </a:solidFill>
                <a:latin typeface="Calibri"/>
                <a:cs typeface="Calibri"/>
              </a:rPr>
              <a:t> </a:t>
            </a:r>
            <a:r>
              <a:rPr sz="2700" spc="-10" dirty="0">
                <a:solidFill>
                  <a:srgbClr val="484848"/>
                </a:solidFill>
                <a:latin typeface="Calibri"/>
                <a:cs typeface="Calibri"/>
              </a:rPr>
              <a:t>externos.</a:t>
            </a:r>
            <a:endParaRPr sz="2700" dirty="0">
              <a:latin typeface="Calibri"/>
              <a:cs typeface="Calibri"/>
            </a:endParaRPr>
          </a:p>
          <a:p>
            <a:pPr marL="750570">
              <a:lnSpc>
                <a:spcPct val="100000"/>
              </a:lnSpc>
              <a:spcBef>
                <a:spcPts val="2940"/>
              </a:spcBef>
            </a:pPr>
            <a:r>
              <a:rPr sz="2700" spc="-55" dirty="0">
                <a:solidFill>
                  <a:srgbClr val="4F4F4F"/>
                </a:solidFill>
                <a:latin typeface="Calibri"/>
                <a:cs typeface="Calibri"/>
              </a:rPr>
              <a:t>Ideal</a:t>
            </a:r>
            <a:r>
              <a:rPr sz="2700" spc="-100" dirty="0">
                <a:solidFill>
                  <a:srgbClr val="4F4F4F"/>
                </a:solidFill>
                <a:latin typeface="Calibri"/>
                <a:cs typeface="Calibri"/>
              </a:rPr>
              <a:t> </a:t>
            </a:r>
            <a:r>
              <a:rPr sz="2700" spc="-40" dirty="0">
                <a:solidFill>
                  <a:srgbClr val="4D4D4D"/>
                </a:solidFill>
                <a:latin typeface="Calibri"/>
                <a:cs typeface="Calibri"/>
              </a:rPr>
              <a:t>para</a:t>
            </a:r>
            <a:r>
              <a:rPr sz="2700" spc="-114" dirty="0">
                <a:solidFill>
                  <a:srgbClr val="4D4D4D"/>
                </a:solidFill>
                <a:latin typeface="Calibri"/>
                <a:cs typeface="Calibri"/>
              </a:rPr>
              <a:t> </a:t>
            </a:r>
            <a:r>
              <a:rPr sz="2700" spc="-40" dirty="0">
                <a:solidFill>
                  <a:srgbClr val="4D4D4D"/>
                </a:solidFill>
                <a:latin typeface="Calibri"/>
                <a:cs typeface="Calibri"/>
              </a:rPr>
              <a:t>proyectos</a:t>
            </a:r>
            <a:r>
              <a:rPr sz="2700" spc="-110" dirty="0">
                <a:solidFill>
                  <a:srgbClr val="4D4D4D"/>
                </a:solidFill>
                <a:latin typeface="Calibri"/>
                <a:cs typeface="Calibri"/>
              </a:rPr>
              <a:t> </a:t>
            </a:r>
            <a:r>
              <a:rPr sz="2700" spc="-50" dirty="0">
                <a:solidFill>
                  <a:srgbClr val="4F4F4F"/>
                </a:solidFill>
                <a:latin typeface="Calibri"/>
                <a:cs typeface="Calibri"/>
              </a:rPr>
              <a:t>de</a:t>
            </a:r>
            <a:r>
              <a:rPr sz="2700" spc="-135" dirty="0">
                <a:solidFill>
                  <a:srgbClr val="4F4F4F"/>
                </a:solidFill>
                <a:latin typeface="Calibri"/>
                <a:cs typeface="Calibri"/>
              </a:rPr>
              <a:t> </a:t>
            </a:r>
            <a:r>
              <a:rPr sz="2700" spc="-50" dirty="0">
                <a:solidFill>
                  <a:srgbClr val="4D4D4D"/>
                </a:solidFill>
                <a:latin typeface="Calibri"/>
                <a:cs typeface="Calibri"/>
              </a:rPr>
              <a:t>"Semáforo</a:t>
            </a:r>
            <a:r>
              <a:rPr sz="2700" spc="20" dirty="0">
                <a:solidFill>
                  <a:srgbClr val="4D4D4D"/>
                </a:solidFill>
                <a:latin typeface="Calibri"/>
                <a:cs typeface="Calibri"/>
              </a:rPr>
              <a:t> </a:t>
            </a:r>
            <a:r>
              <a:rPr sz="2700" spc="-90" dirty="0">
                <a:solidFill>
                  <a:srgbClr val="3F3F3F"/>
                </a:solidFill>
                <a:latin typeface="Calibri"/>
                <a:cs typeface="Calibri"/>
              </a:rPr>
              <a:t>Inteligente".</a:t>
            </a:r>
            <a:endParaRPr sz="2700" dirty="0">
              <a:latin typeface="Calibri"/>
              <a:cs typeface="Calibri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13826428" y="6127820"/>
            <a:ext cx="1036955" cy="75184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  <a:tabLst>
                <a:tab pos="870585" algn="l"/>
              </a:tabLst>
            </a:pPr>
            <a:r>
              <a:rPr sz="4750" spc="-25" dirty="0">
                <a:solidFill>
                  <a:srgbClr val="6B6B6B"/>
                </a:solidFill>
                <a:latin typeface="Times New Roman"/>
                <a:cs typeface="Times New Roman"/>
              </a:rPr>
              <a:t>sa</a:t>
            </a:r>
            <a:r>
              <a:rPr sz="4750" dirty="0">
                <a:solidFill>
                  <a:srgbClr val="6B6B6B"/>
                </a:solidFill>
                <a:latin typeface="Times New Roman"/>
                <a:cs typeface="Times New Roman"/>
              </a:rPr>
              <a:t>	</a:t>
            </a:r>
            <a:r>
              <a:rPr sz="4750" spc="-50" dirty="0">
                <a:solidFill>
                  <a:srgbClr val="4B4B4B"/>
                </a:solidFill>
                <a:latin typeface="Times New Roman"/>
                <a:cs typeface="Times New Roman"/>
              </a:rPr>
              <a:t>.</a:t>
            </a:r>
            <a:endParaRPr sz="475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646516" y="6031229"/>
            <a:ext cx="1790521" cy="3400420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033878" y="5827047"/>
            <a:ext cx="981645" cy="2827139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057437" y="4366359"/>
            <a:ext cx="1350744" cy="989498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248653" y="2151766"/>
            <a:ext cx="17677472" cy="94237"/>
          </a:xfrm>
          <a:prstGeom prst="rect">
            <a:avLst/>
          </a:prstGeom>
        </p:spPr>
      </p:pic>
      <p:graphicFrame>
        <p:nvGraphicFramePr>
          <p:cNvPr id="6" name="object 6"/>
          <p:cNvGraphicFramePr>
            <a:graphicFrameLocks noGrp="1"/>
          </p:cNvGraphicFramePr>
          <p:nvPr/>
        </p:nvGraphicFramePr>
        <p:xfrm>
          <a:off x="2677928" y="4052232"/>
          <a:ext cx="1955164" cy="14757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9551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66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676B4F"/>
                      </a:solidFill>
                      <a:prstDash val="solid"/>
                    </a:lnL>
                    <a:lnR w="28575">
                      <a:solidFill>
                        <a:srgbClr val="676B4F"/>
                      </a:solidFill>
                      <a:prstDash val="solid"/>
                    </a:lnR>
                    <a:lnT w="28575">
                      <a:solidFill>
                        <a:srgbClr val="676B4F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0142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780"/>
                        </a:spcBef>
                      </a:pPr>
                      <a:endParaRPr sz="1650">
                        <a:latin typeface="Times New Roman"/>
                        <a:cs typeface="Times New Roman"/>
                      </a:endParaRPr>
                    </a:p>
                    <a:p>
                      <a:pPr marL="142875">
                        <a:lnSpc>
                          <a:spcPct val="100000"/>
                        </a:lnSpc>
                        <a:tabLst>
                          <a:tab pos="1270635" algn="l"/>
                        </a:tabLst>
                      </a:pPr>
                      <a:r>
                        <a:rPr sz="1650" spc="-10" dirty="0">
                          <a:solidFill>
                            <a:srgbClr val="BF9970"/>
                          </a:solidFill>
                          <a:latin typeface="Courier New"/>
                          <a:cs typeface="Courier New"/>
                        </a:rPr>
                        <a:t>mco:bit</a:t>
                      </a:r>
                      <a:r>
                        <a:rPr sz="1650" dirty="0">
                          <a:solidFill>
                            <a:srgbClr val="BF9970"/>
                          </a:solidFill>
                          <a:latin typeface="Courier New"/>
                          <a:cs typeface="Courier New"/>
                        </a:rPr>
                        <a:t>	</a:t>
                      </a:r>
                      <a:r>
                        <a:rPr sz="1650" spc="-25" dirty="0">
                          <a:solidFill>
                            <a:srgbClr val="C8C8C8"/>
                          </a:solidFill>
                          <a:latin typeface="Courier New"/>
                          <a:cs typeface="Courier New"/>
                        </a:rPr>
                        <a:t>Ç’</a:t>
                      </a:r>
                      <a:endParaRPr sz="1650">
                        <a:latin typeface="Courier New"/>
                        <a:cs typeface="Courier New"/>
                      </a:endParaRPr>
                    </a:p>
                  </a:txBody>
                  <a:tcPr marL="0" marR="0" marT="99060" marB="0">
                    <a:lnL w="28575">
                      <a:solidFill>
                        <a:srgbClr val="676B4F"/>
                      </a:solidFill>
                      <a:prstDash val="solid"/>
                    </a:lnL>
                    <a:solidFill>
                      <a:srgbClr val="CDCAC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764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676B4F"/>
                      </a:solidFill>
                      <a:prstDash val="solid"/>
                    </a:lnL>
                    <a:lnR w="28575">
                      <a:solidFill>
                        <a:srgbClr val="676B4F"/>
                      </a:solidFill>
                      <a:prstDash val="solid"/>
                    </a:lnR>
                    <a:lnB w="28575">
                      <a:solidFill>
                        <a:srgbClr val="676B4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7" name="object 7"/>
          <p:cNvGrpSpPr/>
          <p:nvPr/>
        </p:nvGrpSpPr>
        <p:grpSpPr>
          <a:xfrm>
            <a:off x="6832252" y="4798283"/>
            <a:ext cx="1186180" cy="1617980"/>
            <a:chOff x="6832252" y="4798283"/>
            <a:chExt cx="1186180" cy="1617980"/>
          </a:xfrm>
        </p:grpSpPr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902931" y="4798283"/>
              <a:ext cx="722491" cy="267007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832252" y="5080996"/>
              <a:ext cx="596840" cy="227741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641128" y="5340151"/>
              <a:ext cx="376951" cy="337686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342708" y="6070495"/>
              <a:ext cx="369098" cy="345539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7515477" y="5717103"/>
              <a:ext cx="361245" cy="321979"/>
            </a:xfrm>
            <a:prstGeom prst="rect">
              <a:avLst/>
            </a:prstGeom>
          </p:spPr>
        </p:pic>
      </p:grpSp>
      <p:pic>
        <p:nvPicPr>
          <p:cNvPr id="13" name="object 13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6840105" y="6659483"/>
            <a:ext cx="510455" cy="1020911"/>
          </a:xfrm>
          <a:prstGeom prst="rect">
            <a:avLst/>
          </a:prstGeom>
        </p:spPr>
      </p:pic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1191395" y="-129955"/>
            <a:ext cx="15917915" cy="1961698"/>
          </a:xfrm>
          <a:prstGeom prst="rect">
            <a:avLst/>
          </a:prstGeom>
        </p:spPr>
        <p:txBody>
          <a:bodyPr vert="horz" wrap="square" lIns="0" tIns="1005466" rIns="0" bIns="0" rtlCol="0">
            <a:spAutoFit/>
          </a:bodyPr>
          <a:lstStyle/>
          <a:p>
            <a:pPr marL="78105">
              <a:lnSpc>
                <a:spcPct val="100000"/>
              </a:lnSpc>
              <a:spcBef>
                <a:spcPts val="130"/>
              </a:spcBef>
            </a:pPr>
            <a:r>
              <a:rPr sz="6150" spc="229" dirty="0"/>
              <a:t>4.</a:t>
            </a:r>
            <a:r>
              <a:rPr sz="6150" spc="-509" dirty="0"/>
              <a:t> </a:t>
            </a:r>
            <a:r>
              <a:rPr sz="6150" dirty="0">
                <a:solidFill>
                  <a:srgbClr val="1A365D"/>
                </a:solidFill>
              </a:rPr>
              <a:t>MICRO:BIT:</a:t>
            </a:r>
            <a:r>
              <a:rPr sz="6150" spc="15" dirty="0">
                <a:solidFill>
                  <a:srgbClr val="1A365D"/>
                </a:solidFill>
              </a:rPr>
              <a:t> </a:t>
            </a:r>
            <a:r>
              <a:rPr sz="6150" spc="150" dirty="0">
                <a:solidFill>
                  <a:srgbClr val="1C365B"/>
                </a:solidFill>
              </a:rPr>
              <a:t>El</a:t>
            </a:r>
            <a:r>
              <a:rPr sz="6150" spc="-409" dirty="0">
                <a:solidFill>
                  <a:srgbClr val="1C365B"/>
                </a:solidFill>
              </a:rPr>
              <a:t> </a:t>
            </a:r>
            <a:r>
              <a:rPr sz="6150" spc="135" dirty="0" err="1">
                <a:solidFill>
                  <a:srgbClr val="13345D"/>
                </a:solidFill>
              </a:rPr>
              <a:t>Cerebro</a:t>
            </a:r>
            <a:r>
              <a:rPr sz="6150" spc="125" dirty="0">
                <a:solidFill>
                  <a:srgbClr val="13345D"/>
                </a:solidFill>
              </a:rPr>
              <a:t> </a:t>
            </a:r>
            <a:r>
              <a:rPr sz="6150" spc="175" dirty="0" err="1" smtClean="0"/>
              <a:t>Vers</a:t>
            </a:r>
            <a:r>
              <a:rPr lang="es-ES" sz="6150" spc="175" dirty="0" smtClean="0"/>
              <a:t>á</a:t>
            </a:r>
            <a:r>
              <a:rPr sz="6150" spc="175" dirty="0" err="1" smtClean="0"/>
              <a:t>til</a:t>
            </a:r>
            <a:endParaRPr sz="6150" dirty="0"/>
          </a:p>
        </p:txBody>
      </p:sp>
      <p:sp>
        <p:nvSpPr>
          <p:cNvPr id="15" name="object 15"/>
          <p:cNvSpPr txBox="1"/>
          <p:nvPr/>
        </p:nvSpPr>
        <p:spPr>
          <a:xfrm>
            <a:off x="10162495" y="4512031"/>
            <a:ext cx="7225030" cy="96837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062355" marR="5080" indent="-1050290">
              <a:lnSpc>
                <a:spcPct val="110400"/>
              </a:lnSpc>
              <a:spcBef>
                <a:spcPts val="90"/>
              </a:spcBef>
              <a:buClr>
                <a:srgbClr val="4B5769"/>
              </a:buClr>
              <a:buChar char="•"/>
              <a:tabLst>
                <a:tab pos="1069340" algn="l"/>
              </a:tabLst>
            </a:pPr>
            <a:r>
              <a:rPr sz="2800" spc="-35" dirty="0">
                <a:solidFill>
                  <a:srgbClr val="495775"/>
                </a:solidFill>
                <a:latin typeface="Calibri"/>
                <a:cs typeface="Calibri"/>
              </a:rPr>
              <a:t>Sensores </a:t>
            </a:r>
            <a:r>
              <a:rPr sz="2800" spc="-60" dirty="0">
                <a:solidFill>
                  <a:srgbClr val="4B4B4B"/>
                </a:solidFill>
                <a:latin typeface="Calibri"/>
                <a:cs typeface="Calibri"/>
              </a:rPr>
              <a:t>Integrados:</a:t>
            </a:r>
            <a:r>
              <a:rPr sz="2800" spc="15" dirty="0">
                <a:solidFill>
                  <a:srgbClr val="4B4B4B"/>
                </a:solidFill>
                <a:latin typeface="Calibri"/>
                <a:cs typeface="Calibri"/>
              </a:rPr>
              <a:t> </a:t>
            </a:r>
            <a:r>
              <a:rPr sz="2800" spc="-110" dirty="0">
                <a:solidFill>
                  <a:srgbClr val="464646"/>
                </a:solidFill>
                <a:latin typeface="Calibri"/>
                <a:cs typeface="Calibri"/>
              </a:rPr>
              <a:t>Acelerómetro,</a:t>
            </a:r>
            <a:r>
              <a:rPr sz="2800" spc="-50" dirty="0">
                <a:solidFill>
                  <a:srgbClr val="464646"/>
                </a:solidFill>
                <a:latin typeface="Calibri"/>
                <a:cs typeface="Calibri"/>
              </a:rPr>
              <a:t> </a:t>
            </a:r>
            <a:r>
              <a:rPr sz="2800" spc="-90" dirty="0">
                <a:solidFill>
                  <a:srgbClr val="444444"/>
                </a:solidFill>
                <a:latin typeface="Calibri"/>
                <a:cs typeface="Calibri"/>
              </a:rPr>
              <a:t>brújula</a:t>
            </a:r>
            <a:r>
              <a:rPr sz="2800" spc="-110" dirty="0">
                <a:solidFill>
                  <a:srgbClr val="444444"/>
                </a:solidFill>
                <a:latin typeface="Calibri"/>
                <a:cs typeface="Calibri"/>
              </a:rPr>
              <a:t> </a:t>
            </a:r>
            <a:r>
              <a:rPr sz="2800" spc="-50" dirty="0">
                <a:solidFill>
                  <a:srgbClr val="425677"/>
                </a:solidFill>
                <a:latin typeface="Calibri"/>
                <a:cs typeface="Calibri"/>
              </a:rPr>
              <a:t>y 	</a:t>
            </a:r>
            <a:r>
              <a:rPr sz="2800" spc="-70" dirty="0">
                <a:solidFill>
                  <a:srgbClr val="4B4B4B"/>
                </a:solidFill>
                <a:latin typeface="Calibri"/>
                <a:cs typeface="Calibri"/>
              </a:rPr>
              <a:t>termómetro.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0164034" y="5824164"/>
            <a:ext cx="846455" cy="4381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35280" indent="-322580">
              <a:lnSpc>
                <a:spcPct val="100000"/>
              </a:lnSpc>
              <a:spcBef>
                <a:spcPts val="105"/>
              </a:spcBef>
              <a:buClr>
                <a:srgbClr val="4B5769"/>
              </a:buClr>
              <a:buChar char="•"/>
              <a:tabLst>
                <a:tab pos="335280" algn="l"/>
              </a:tabLst>
            </a:pPr>
            <a:r>
              <a:rPr sz="2700" spc="-100" dirty="0" smtClean="0">
                <a:solidFill>
                  <a:srgbClr val="38AAA5"/>
                </a:solidFill>
                <a:latin typeface="Calibri"/>
                <a:cs typeface="Calibri"/>
              </a:rPr>
              <a:t>'</a:t>
            </a:r>
            <a:endParaRPr sz="2700" dirty="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1212031" y="5824164"/>
            <a:ext cx="7559040" cy="4381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700" spc="-10" dirty="0">
                <a:solidFill>
                  <a:srgbClr val="494949"/>
                </a:solidFill>
                <a:latin typeface="Calibri"/>
                <a:cs typeface="Calibri"/>
              </a:rPr>
              <a:t>MakeCode:</a:t>
            </a:r>
            <a:r>
              <a:rPr sz="2700" spc="-145" dirty="0">
                <a:solidFill>
                  <a:srgbClr val="494949"/>
                </a:solidFill>
                <a:latin typeface="Calibri"/>
                <a:cs typeface="Calibri"/>
              </a:rPr>
              <a:t> </a:t>
            </a:r>
            <a:r>
              <a:rPr sz="2700" spc="-20" dirty="0">
                <a:solidFill>
                  <a:srgbClr val="4B4B4B"/>
                </a:solidFill>
                <a:latin typeface="Calibri"/>
                <a:cs typeface="Calibri"/>
              </a:rPr>
              <a:t>Entorno</a:t>
            </a:r>
            <a:r>
              <a:rPr sz="2700" spc="-135" dirty="0">
                <a:solidFill>
                  <a:srgbClr val="4B4B4B"/>
                </a:solidFill>
                <a:latin typeface="Calibri"/>
                <a:cs typeface="Calibri"/>
              </a:rPr>
              <a:t> </a:t>
            </a:r>
            <a:r>
              <a:rPr sz="2700" spc="-50" dirty="0">
                <a:solidFill>
                  <a:srgbClr val="464646"/>
                </a:solidFill>
                <a:latin typeface="Calibri"/>
                <a:cs typeface="Calibri"/>
              </a:rPr>
              <a:t>de</a:t>
            </a:r>
            <a:r>
              <a:rPr sz="2700" spc="-155" dirty="0">
                <a:solidFill>
                  <a:srgbClr val="464646"/>
                </a:solidFill>
                <a:latin typeface="Calibri"/>
                <a:cs typeface="Calibri"/>
              </a:rPr>
              <a:t> </a:t>
            </a:r>
            <a:r>
              <a:rPr sz="2700" spc="-55" dirty="0">
                <a:solidFill>
                  <a:srgbClr val="4B4B4B"/>
                </a:solidFill>
                <a:latin typeface="Calibri"/>
                <a:cs typeface="Calibri"/>
              </a:rPr>
              <a:t>programación</a:t>
            </a:r>
            <a:r>
              <a:rPr sz="2700" spc="45" dirty="0">
                <a:solidFill>
                  <a:srgbClr val="4B4B4B"/>
                </a:solidFill>
                <a:latin typeface="Calibri"/>
                <a:cs typeface="Calibri"/>
              </a:rPr>
              <a:t> </a:t>
            </a:r>
            <a:r>
              <a:rPr sz="2700" spc="-80" dirty="0">
                <a:solidFill>
                  <a:srgbClr val="4B4B4B"/>
                </a:solidFill>
                <a:latin typeface="Calibri"/>
                <a:cs typeface="Calibri"/>
              </a:rPr>
              <a:t>potente</a:t>
            </a:r>
            <a:r>
              <a:rPr sz="2700" spc="-100" dirty="0">
                <a:solidFill>
                  <a:srgbClr val="4B4B4B"/>
                </a:solidFill>
                <a:latin typeface="Calibri"/>
                <a:cs typeface="Calibri"/>
              </a:rPr>
              <a:t> </a:t>
            </a:r>
            <a:r>
              <a:rPr sz="2700" spc="70" dirty="0">
                <a:solidFill>
                  <a:srgbClr val="4B4B4B"/>
                </a:solidFill>
                <a:latin typeface="Calibri"/>
                <a:cs typeface="Calibri"/>
              </a:rPr>
              <a:t>y</a:t>
            </a:r>
            <a:r>
              <a:rPr sz="2700" spc="-195" dirty="0">
                <a:solidFill>
                  <a:srgbClr val="4B4B4B"/>
                </a:solidFill>
                <a:latin typeface="Calibri"/>
                <a:cs typeface="Calibri"/>
              </a:rPr>
              <a:t> </a:t>
            </a:r>
            <a:r>
              <a:rPr sz="2700" spc="-25" dirty="0">
                <a:solidFill>
                  <a:srgbClr val="494949"/>
                </a:solidFill>
                <a:latin typeface="Calibri"/>
                <a:cs typeface="Calibri"/>
              </a:rPr>
              <a:t>flexible.</a:t>
            </a:r>
            <a:endParaRPr sz="27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0164034" y="6550582"/>
            <a:ext cx="8701405" cy="17532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060450" marR="5080" indent="-1048385">
              <a:lnSpc>
                <a:spcPct val="114500"/>
              </a:lnSpc>
              <a:spcBef>
                <a:spcPts val="100"/>
              </a:spcBef>
              <a:buClr>
                <a:srgbClr val="46546E"/>
              </a:buClr>
              <a:buChar char="•"/>
              <a:tabLst>
                <a:tab pos="1064895" algn="l"/>
              </a:tabLst>
            </a:pPr>
            <a:r>
              <a:rPr sz="2700" dirty="0">
                <a:solidFill>
                  <a:srgbClr val="464646"/>
                </a:solidFill>
                <a:latin typeface="Calibri"/>
                <a:cs typeface="Calibri"/>
              </a:rPr>
              <a:t>Interdisciplinar:</a:t>
            </a:r>
            <a:r>
              <a:rPr sz="2700" spc="-285" dirty="0">
                <a:solidFill>
                  <a:srgbClr val="464646"/>
                </a:solidFill>
                <a:latin typeface="Calibri"/>
                <a:cs typeface="Calibri"/>
              </a:rPr>
              <a:t> </a:t>
            </a:r>
            <a:r>
              <a:rPr sz="2700" dirty="0">
                <a:solidFill>
                  <a:srgbClr val="424242"/>
                </a:solidFill>
                <a:latin typeface="Calibri"/>
                <a:cs typeface="Calibri"/>
              </a:rPr>
              <a:t>Uso</a:t>
            </a:r>
            <a:r>
              <a:rPr sz="2700" spc="-150" dirty="0">
                <a:solidFill>
                  <a:srgbClr val="424242"/>
                </a:solidFill>
                <a:latin typeface="Calibri"/>
                <a:cs typeface="Calibri"/>
              </a:rPr>
              <a:t> </a:t>
            </a:r>
            <a:r>
              <a:rPr sz="2700" spc="-50" dirty="0">
                <a:solidFill>
                  <a:srgbClr val="4D4D4D"/>
                </a:solidFill>
                <a:latin typeface="Calibri"/>
                <a:cs typeface="Calibri"/>
              </a:rPr>
              <a:t>en</a:t>
            </a:r>
            <a:r>
              <a:rPr sz="2700" spc="-185" dirty="0">
                <a:solidFill>
                  <a:srgbClr val="4D4D4D"/>
                </a:solidFill>
                <a:latin typeface="Calibri"/>
                <a:cs typeface="Calibri"/>
              </a:rPr>
              <a:t> </a:t>
            </a:r>
            <a:r>
              <a:rPr sz="2700" spc="-30" dirty="0">
                <a:solidFill>
                  <a:srgbClr val="4B4B4B"/>
                </a:solidFill>
                <a:latin typeface="Calibri"/>
                <a:cs typeface="Calibri"/>
              </a:rPr>
              <a:t>Educación</a:t>
            </a:r>
            <a:r>
              <a:rPr sz="2700" spc="20" dirty="0">
                <a:solidFill>
                  <a:srgbClr val="4B4B4B"/>
                </a:solidFill>
                <a:latin typeface="Calibri"/>
                <a:cs typeface="Calibri"/>
              </a:rPr>
              <a:t> </a:t>
            </a:r>
            <a:r>
              <a:rPr sz="2700" dirty="0">
                <a:solidFill>
                  <a:srgbClr val="4B4B4B"/>
                </a:solidFill>
                <a:latin typeface="Calibri"/>
                <a:cs typeface="Calibri"/>
              </a:rPr>
              <a:t>Física</a:t>
            </a:r>
            <a:r>
              <a:rPr sz="2700" spc="-105" dirty="0">
                <a:solidFill>
                  <a:srgbClr val="4B4B4B"/>
                </a:solidFill>
                <a:latin typeface="Calibri"/>
                <a:cs typeface="Calibri"/>
              </a:rPr>
              <a:t> </a:t>
            </a:r>
            <a:r>
              <a:rPr sz="2700" spc="-75" dirty="0">
                <a:solidFill>
                  <a:srgbClr val="484848"/>
                </a:solidFill>
                <a:latin typeface="Calibri"/>
                <a:cs typeface="Calibri"/>
              </a:rPr>
              <a:t>(podómetros)</a:t>
            </a:r>
            <a:r>
              <a:rPr sz="2700" spc="180" dirty="0">
                <a:solidFill>
                  <a:srgbClr val="484848"/>
                </a:solidFill>
                <a:latin typeface="Calibri"/>
                <a:cs typeface="Calibri"/>
              </a:rPr>
              <a:t> </a:t>
            </a:r>
            <a:r>
              <a:rPr sz="2700" spc="-50" dirty="0">
                <a:solidFill>
                  <a:srgbClr val="606679"/>
                </a:solidFill>
                <a:latin typeface="Calibri"/>
                <a:cs typeface="Calibri"/>
              </a:rPr>
              <a:t>o 	</a:t>
            </a:r>
            <a:r>
              <a:rPr sz="2700" spc="-10" dirty="0">
                <a:solidFill>
                  <a:srgbClr val="464646"/>
                </a:solidFill>
                <a:latin typeface="Calibri"/>
                <a:cs typeface="Calibri"/>
              </a:rPr>
              <a:t>Ciencias.</a:t>
            </a:r>
            <a:endParaRPr sz="2700">
              <a:latin typeface="Calibri"/>
              <a:cs typeface="Calibri"/>
            </a:endParaRPr>
          </a:p>
          <a:p>
            <a:pPr marL="1060450" indent="-1047750">
              <a:lnSpc>
                <a:spcPct val="100000"/>
              </a:lnSpc>
              <a:spcBef>
                <a:spcPts val="2940"/>
              </a:spcBef>
              <a:buClr>
                <a:srgbClr val="46546E"/>
              </a:buClr>
              <a:buChar char="•"/>
              <a:tabLst>
                <a:tab pos="1060450" algn="l"/>
              </a:tabLst>
            </a:pPr>
            <a:r>
              <a:rPr sz="2700" spc="-10" dirty="0">
                <a:solidFill>
                  <a:srgbClr val="494949"/>
                </a:solidFill>
                <a:latin typeface="Calibri"/>
                <a:cs typeface="Calibri"/>
              </a:rPr>
              <a:t>Lógica:</a:t>
            </a:r>
            <a:r>
              <a:rPr sz="2700" spc="-145" dirty="0">
                <a:solidFill>
                  <a:srgbClr val="494949"/>
                </a:solidFill>
                <a:latin typeface="Calibri"/>
                <a:cs typeface="Calibri"/>
              </a:rPr>
              <a:t> </a:t>
            </a:r>
            <a:r>
              <a:rPr sz="2700" spc="-40" dirty="0">
                <a:solidFill>
                  <a:srgbClr val="4B4B4B"/>
                </a:solidFill>
                <a:latin typeface="Calibri"/>
                <a:cs typeface="Calibri"/>
              </a:rPr>
              <a:t>Introducción</a:t>
            </a:r>
            <a:r>
              <a:rPr sz="2700" spc="-15" dirty="0">
                <a:solidFill>
                  <a:srgbClr val="4B4B4B"/>
                </a:solidFill>
                <a:latin typeface="Calibri"/>
                <a:cs typeface="Calibri"/>
              </a:rPr>
              <a:t> </a:t>
            </a:r>
            <a:r>
              <a:rPr sz="2700" spc="-20" dirty="0">
                <a:solidFill>
                  <a:srgbClr val="4D4D4D"/>
                </a:solidFill>
                <a:latin typeface="Calibri"/>
                <a:cs typeface="Calibri"/>
              </a:rPr>
              <a:t>a</a:t>
            </a:r>
            <a:r>
              <a:rPr sz="2700" spc="-210" dirty="0">
                <a:solidFill>
                  <a:srgbClr val="4D4D4D"/>
                </a:solidFill>
                <a:latin typeface="Calibri"/>
                <a:cs typeface="Calibri"/>
              </a:rPr>
              <a:t> </a:t>
            </a:r>
            <a:r>
              <a:rPr sz="2700" spc="-30" dirty="0">
                <a:solidFill>
                  <a:srgbClr val="444444"/>
                </a:solidFill>
                <a:latin typeface="Calibri"/>
                <a:cs typeface="Calibri"/>
              </a:rPr>
              <a:t>variables</a:t>
            </a:r>
            <a:r>
              <a:rPr sz="2700" spc="-55" dirty="0">
                <a:solidFill>
                  <a:srgbClr val="444444"/>
                </a:solidFill>
                <a:latin typeface="Calibri"/>
                <a:cs typeface="Calibri"/>
              </a:rPr>
              <a:t> </a:t>
            </a:r>
            <a:r>
              <a:rPr sz="2700" spc="70" dirty="0">
                <a:solidFill>
                  <a:srgbClr val="4B566E"/>
                </a:solidFill>
                <a:latin typeface="Calibri"/>
                <a:cs typeface="Calibri"/>
              </a:rPr>
              <a:t>y</a:t>
            </a:r>
            <a:r>
              <a:rPr sz="2700" spc="-204" dirty="0">
                <a:solidFill>
                  <a:srgbClr val="4B566E"/>
                </a:solidFill>
                <a:latin typeface="Calibri"/>
                <a:cs typeface="Calibri"/>
              </a:rPr>
              <a:t> </a:t>
            </a:r>
            <a:r>
              <a:rPr sz="2700" spc="-10" dirty="0">
                <a:solidFill>
                  <a:srgbClr val="494949"/>
                </a:solidFill>
                <a:latin typeface="Calibri"/>
                <a:cs typeface="Calibri"/>
              </a:rPr>
              <a:t>condicionales.</a:t>
            </a:r>
            <a:endParaRPr sz="27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460414" y="5245913"/>
            <a:ext cx="9251027" cy="4994612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1287918" y="2477673"/>
            <a:ext cx="7539355" cy="0"/>
          </a:xfrm>
          <a:custGeom>
            <a:avLst/>
            <a:gdLst/>
            <a:ahLst/>
            <a:cxnLst/>
            <a:rect l="l" t="t" r="r" b="b"/>
            <a:pathLst>
              <a:path w="7539355">
                <a:moveTo>
                  <a:pt x="0" y="0"/>
                </a:moveTo>
                <a:lnTo>
                  <a:pt x="7539037" y="0"/>
                </a:lnTo>
              </a:path>
            </a:pathLst>
          </a:custGeom>
          <a:ln w="3926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559857" y="1586339"/>
            <a:ext cx="3314035" cy="2167473"/>
          </a:xfrm>
          <a:prstGeom prst="rect">
            <a:avLst/>
          </a:prstGeom>
        </p:spPr>
      </p:pic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00692" rIns="0" bIns="0" rtlCol="0">
            <a:spAutoFit/>
          </a:bodyPr>
          <a:lstStyle/>
          <a:p>
            <a:pPr marL="88265">
              <a:lnSpc>
                <a:spcPct val="100000"/>
              </a:lnSpc>
              <a:spcBef>
                <a:spcPts val="110"/>
              </a:spcBef>
            </a:pPr>
            <a:r>
              <a:rPr sz="6300" spc="-10" dirty="0">
                <a:solidFill>
                  <a:srgbClr val="163662"/>
                </a:solidFill>
              </a:rPr>
              <a:t>5.</a:t>
            </a:r>
            <a:r>
              <a:rPr sz="6300" spc="-545" dirty="0">
                <a:solidFill>
                  <a:srgbClr val="163662"/>
                </a:solidFill>
              </a:rPr>
              <a:t> </a:t>
            </a:r>
            <a:r>
              <a:rPr sz="6300" spc="-40" dirty="0">
                <a:solidFill>
                  <a:srgbClr val="1C3364"/>
                </a:solidFill>
              </a:rPr>
              <a:t>NEZHA:</a:t>
            </a:r>
            <a:r>
              <a:rPr sz="6300" spc="-300" dirty="0">
                <a:solidFill>
                  <a:srgbClr val="1C3364"/>
                </a:solidFill>
              </a:rPr>
              <a:t> </a:t>
            </a:r>
            <a:r>
              <a:rPr sz="6300" spc="215" dirty="0">
                <a:solidFill>
                  <a:srgbClr val="1C365B"/>
                </a:solidFill>
              </a:rPr>
              <a:t>Expansión</a:t>
            </a:r>
            <a:endParaRPr sz="6300"/>
          </a:p>
        </p:txBody>
      </p:sp>
      <p:sp>
        <p:nvSpPr>
          <p:cNvPr id="6" name="object 6"/>
          <p:cNvSpPr txBox="1"/>
          <p:nvPr/>
        </p:nvSpPr>
        <p:spPr>
          <a:xfrm>
            <a:off x="1223395" y="4764641"/>
            <a:ext cx="7006590" cy="3589654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4100" spc="125" dirty="0" smtClean="0">
                <a:solidFill>
                  <a:srgbClr val="26548C"/>
                </a:solidFill>
                <a:latin typeface="Calibri"/>
                <a:cs typeface="Calibri"/>
              </a:rPr>
              <a:t>Rob</a:t>
            </a:r>
            <a:r>
              <a:rPr lang="es-ES" sz="4100" spc="125" dirty="0" err="1">
                <a:solidFill>
                  <a:srgbClr val="26548C"/>
                </a:solidFill>
                <a:latin typeface="Calibri"/>
                <a:cs typeface="Calibri"/>
              </a:rPr>
              <a:t>o</a:t>
            </a:r>
            <a:r>
              <a:rPr sz="4100" spc="125" dirty="0" smtClean="0">
                <a:solidFill>
                  <a:srgbClr val="26548C"/>
                </a:solidFill>
                <a:latin typeface="Calibri"/>
                <a:cs typeface="Calibri"/>
              </a:rPr>
              <a:t>t</a:t>
            </a:r>
            <a:r>
              <a:rPr sz="4100" spc="70" dirty="0" smtClean="0">
                <a:solidFill>
                  <a:srgbClr val="26548C"/>
                </a:solidFill>
                <a:latin typeface="Calibri"/>
                <a:cs typeface="Calibri"/>
              </a:rPr>
              <a:t> </a:t>
            </a:r>
            <a:r>
              <a:rPr sz="4100" spc="140" dirty="0">
                <a:solidFill>
                  <a:srgbClr val="2B5085"/>
                </a:solidFill>
                <a:latin typeface="Calibri"/>
                <a:cs typeface="Calibri"/>
              </a:rPr>
              <a:t>de</a:t>
            </a:r>
            <a:r>
              <a:rPr sz="4100" spc="75" dirty="0">
                <a:solidFill>
                  <a:srgbClr val="2B5085"/>
                </a:solidFill>
                <a:latin typeface="Calibri"/>
                <a:cs typeface="Calibri"/>
              </a:rPr>
              <a:t> </a:t>
            </a:r>
            <a:r>
              <a:rPr sz="4100" spc="130" dirty="0">
                <a:solidFill>
                  <a:srgbClr val="28507E"/>
                </a:solidFill>
                <a:latin typeface="Calibri"/>
                <a:cs typeface="Calibri"/>
              </a:rPr>
              <a:t>Alto</a:t>
            </a:r>
            <a:r>
              <a:rPr sz="4100" spc="-340" dirty="0">
                <a:solidFill>
                  <a:srgbClr val="28507E"/>
                </a:solidFill>
                <a:latin typeface="Calibri"/>
                <a:cs typeface="Calibri"/>
              </a:rPr>
              <a:t> </a:t>
            </a:r>
            <a:r>
              <a:rPr sz="4100" spc="170" dirty="0">
                <a:solidFill>
                  <a:srgbClr val="2F4F7E"/>
                </a:solidFill>
                <a:latin typeface="Calibri"/>
                <a:cs typeface="Calibri"/>
              </a:rPr>
              <a:t>Nivel</a:t>
            </a:r>
            <a:endParaRPr sz="4100" dirty="0">
              <a:latin typeface="Calibri"/>
              <a:cs typeface="Calibri"/>
            </a:endParaRPr>
          </a:p>
          <a:p>
            <a:pPr marL="29209" marR="208279" indent="-3810">
              <a:lnSpc>
                <a:spcPct val="110400"/>
              </a:lnSpc>
              <a:spcBef>
                <a:spcPts val="2215"/>
              </a:spcBef>
            </a:pPr>
            <a:r>
              <a:rPr sz="2800" dirty="0">
                <a:solidFill>
                  <a:srgbClr val="4D4D4D"/>
                </a:solidFill>
                <a:latin typeface="Calibri"/>
                <a:cs typeface="Calibri"/>
              </a:rPr>
              <a:t>La</a:t>
            </a:r>
            <a:r>
              <a:rPr sz="2800" spc="-204" dirty="0">
                <a:solidFill>
                  <a:srgbClr val="4D4D4D"/>
                </a:solidFill>
                <a:latin typeface="Calibri"/>
                <a:cs typeface="Calibri"/>
              </a:rPr>
              <a:t> </a:t>
            </a:r>
            <a:r>
              <a:rPr sz="2800" spc="-105" dirty="0">
                <a:solidFill>
                  <a:srgbClr val="494949"/>
                </a:solidFill>
                <a:latin typeface="Calibri"/>
                <a:cs typeface="Calibri"/>
              </a:rPr>
              <a:t>placa</a:t>
            </a:r>
            <a:r>
              <a:rPr sz="2800" spc="-100" dirty="0">
                <a:solidFill>
                  <a:srgbClr val="494949"/>
                </a:solidFill>
                <a:latin typeface="Calibri"/>
                <a:cs typeface="Calibri"/>
              </a:rPr>
              <a:t> </a:t>
            </a:r>
            <a:r>
              <a:rPr sz="2800" spc="-80" dirty="0">
                <a:solidFill>
                  <a:srgbClr val="444444"/>
                </a:solidFill>
                <a:latin typeface="Calibri"/>
                <a:cs typeface="Calibri"/>
              </a:rPr>
              <a:t>Nezha</a:t>
            </a:r>
            <a:r>
              <a:rPr sz="2800" spc="-95" dirty="0">
                <a:solidFill>
                  <a:srgbClr val="444444"/>
                </a:solidFill>
                <a:latin typeface="Calibri"/>
                <a:cs typeface="Calibri"/>
              </a:rPr>
              <a:t> </a:t>
            </a:r>
            <a:r>
              <a:rPr sz="2800" spc="-75" dirty="0">
                <a:solidFill>
                  <a:srgbClr val="4B4B4B"/>
                </a:solidFill>
                <a:latin typeface="Calibri"/>
                <a:cs typeface="Calibri"/>
              </a:rPr>
              <a:t>Ileva</a:t>
            </a:r>
            <a:r>
              <a:rPr sz="2800" spc="-114" dirty="0">
                <a:solidFill>
                  <a:srgbClr val="4B4B4B"/>
                </a:solidFill>
                <a:latin typeface="Calibri"/>
                <a:cs typeface="Calibri"/>
              </a:rPr>
              <a:t> </a:t>
            </a:r>
            <a:r>
              <a:rPr sz="2800" spc="-60" dirty="0">
                <a:solidFill>
                  <a:srgbClr val="494949"/>
                </a:solidFill>
                <a:latin typeface="Calibri"/>
                <a:cs typeface="Calibri"/>
              </a:rPr>
              <a:t>a</a:t>
            </a:r>
            <a:r>
              <a:rPr sz="2800" spc="-235" dirty="0">
                <a:solidFill>
                  <a:srgbClr val="494949"/>
                </a:solidFill>
                <a:latin typeface="Calibri"/>
                <a:cs typeface="Calibri"/>
              </a:rPr>
              <a:t> </a:t>
            </a:r>
            <a:r>
              <a:rPr sz="2800" spc="-90" dirty="0">
                <a:solidFill>
                  <a:srgbClr val="3B3B3B"/>
                </a:solidFill>
                <a:latin typeface="Calibri"/>
                <a:cs typeface="Calibri"/>
              </a:rPr>
              <a:t>Micro:bit</a:t>
            </a:r>
            <a:r>
              <a:rPr sz="2800" spc="70" dirty="0">
                <a:solidFill>
                  <a:srgbClr val="3B3B3B"/>
                </a:solidFill>
                <a:latin typeface="Calibri"/>
                <a:cs typeface="Calibri"/>
              </a:rPr>
              <a:t> </a:t>
            </a:r>
            <a:r>
              <a:rPr sz="2800" spc="-90" dirty="0">
                <a:solidFill>
                  <a:srgbClr val="494949"/>
                </a:solidFill>
                <a:latin typeface="Calibri"/>
                <a:cs typeface="Calibri"/>
              </a:rPr>
              <a:t>al</a:t>
            </a:r>
            <a:r>
              <a:rPr sz="2800" spc="-150" dirty="0">
                <a:solidFill>
                  <a:srgbClr val="494949"/>
                </a:solidFill>
                <a:latin typeface="Calibri"/>
                <a:cs typeface="Calibri"/>
              </a:rPr>
              <a:t> </a:t>
            </a:r>
            <a:r>
              <a:rPr sz="2800" spc="-85" dirty="0">
                <a:solidFill>
                  <a:srgbClr val="464646"/>
                </a:solidFill>
                <a:latin typeface="Calibri"/>
                <a:cs typeface="Calibri"/>
              </a:rPr>
              <a:t>siguiente</a:t>
            </a:r>
            <a:r>
              <a:rPr sz="2800" spc="-100" dirty="0">
                <a:solidFill>
                  <a:srgbClr val="464646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4B4B4B"/>
                </a:solidFill>
                <a:latin typeface="Calibri"/>
                <a:cs typeface="Calibri"/>
              </a:rPr>
              <a:t>nivel, </a:t>
            </a:r>
            <a:r>
              <a:rPr sz="2800" spc="-125" dirty="0">
                <a:solidFill>
                  <a:srgbClr val="414141"/>
                </a:solidFill>
                <a:latin typeface="Calibri"/>
                <a:cs typeface="Calibri"/>
              </a:rPr>
              <a:t>permitiendo</a:t>
            </a:r>
            <a:r>
              <a:rPr sz="2800" spc="105" dirty="0">
                <a:solidFill>
                  <a:srgbClr val="414141"/>
                </a:solidFill>
                <a:latin typeface="Calibri"/>
                <a:cs typeface="Calibri"/>
              </a:rPr>
              <a:t> </a:t>
            </a:r>
            <a:r>
              <a:rPr sz="2800" spc="-45" dirty="0">
                <a:solidFill>
                  <a:srgbClr val="505050"/>
                </a:solidFill>
                <a:latin typeface="Calibri"/>
                <a:cs typeface="Calibri"/>
              </a:rPr>
              <a:t>la</a:t>
            </a:r>
            <a:r>
              <a:rPr sz="2800" spc="-229" dirty="0">
                <a:solidFill>
                  <a:srgbClr val="505050"/>
                </a:solidFill>
                <a:latin typeface="Calibri"/>
                <a:cs typeface="Calibri"/>
              </a:rPr>
              <a:t> </a:t>
            </a:r>
            <a:r>
              <a:rPr sz="2800" spc="-90" dirty="0">
                <a:solidFill>
                  <a:srgbClr val="444444"/>
                </a:solidFill>
                <a:latin typeface="Calibri"/>
                <a:cs typeface="Calibri"/>
              </a:rPr>
              <a:t>construcción</a:t>
            </a:r>
            <a:r>
              <a:rPr sz="2800" spc="5" dirty="0">
                <a:solidFill>
                  <a:srgbClr val="444444"/>
                </a:solidFill>
                <a:latin typeface="Calibri"/>
                <a:cs typeface="Calibri"/>
              </a:rPr>
              <a:t> </a:t>
            </a:r>
            <a:r>
              <a:rPr sz="2800" spc="-80" dirty="0">
                <a:solidFill>
                  <a:srgbClr val="464646"/>
                </a:solidFill>
                <a:latin typeface="Calibri"/>
                <a:cs typeface="Calibri"/>
              </a:rPr>
              <a:t>de</a:t>
            </a:r>
            <a:r>
              <a:rPr sz="2800" spc="-225" dirty="0">
                <a:solidFill>
                  <a:srgbClr val="464646"/>
                </a:solidFill>
                <a:latin typeface="Calibri"/>
                <a:cs typeface="Calibri"/>
              </a:rPr>
              <a:t> </a:t>
            </a:r>
            <a:r>
              <a:rPr sz="2800" spc="-90" dirty="0">
                <a:solidFill>
                  <a:srgbClr val="464646"/>
                </a:solidFill>
                <a:latin typeface="Calibri"/>
                <a:cs typeface="Calibri"/>
              </a:rPr>
              <a:t>robots</a:t>
            </a:r>
            <a:r>
              <a:rPr sz="2800" spc="-60" dirty="0">
                <a:solidFill>
                  <a:srgbClr val="464646"/>
                </a:solidFill>
                <a:latin typeface="Calibri"/>
                <a:cs typeface="Calibri"/>
              </a:rPr>
              <a:t> </a:t>
            </a:r>
            <a:r>
              <a:rPr sz="2800" spc="-120" dirty="0">
                <a:solidFill>
                  <a:srgbClr val="3A3A3A"/>
                </a:solidFill>
                <a:latin typeface="Calibri"/>
                <a:cs typeface="Calibri"/>
              </a:rPr>
              <a:t>complejos</a:t>
            </a:r>
            <a:r>
              <a:rPr sz="2800" spc="15" dirty="0">
                <a:solidFill>
                  <a:srgbClr val="3A3A3A"/>
                </a:solidFill>
                <a:latin typeface="Calibri"/>
                <a:cs typeface="Calibri"/>
              </a:rPr>
              <a:t> </a:t>
            </a:r>
            <a:r>
              <a:rPr sz="2800" spc="-50" dirty="0">
                <a:solidFill>
                  <a:srgbClr val="49646E"/>
                </a:solidFill>
                <a:latin typeface="Calibri"/>
                <a:cs typeface="Calibri"/>
              </a:rPr>
              <a:t>y </a:t>
            </a:r>
            <a:r>
              <a:rPr sz="2800" spc="-55" dirty="0">
                <a:solidFill>
                  <a:srgbClr val="444444"/>
                </a:solidFill>
                <a:latin typeface="Calibri"/>
                <a:cs typeface="Calibri"/>
              </a:rPr>
              <a:t>autónomos.</a:t>
            </a:r>
            <a:endParaRPr sz="2800" dirty="0">
              <a:latin typeface="Calibri"/>
              <a:cs typeface="Calibri"/>
            </a:endParaRPr>
          </a:p>
          <a:p>
            <a:pPr marL="29209" marR="5080" indent="-3810">
              <a:lnSpc>
                <a:spcPct val="110400"/>
              </a:lnSpc>
              <a:spcBef>
                <a:spcPts val="2350"/>
              </a:spcBef>
            </a:pPr>
            <a:r>
              <a:rPr sz="2800" dirty="0">
                <a:solidFill>
                  <a:srgbClr val="545454"/>
                </a:solidFill>
                <a:latin typeface="Calibri"/>
                <a:cs typeface="Calibri"/>
              </a:rPr>
              <a:t>Proyecto</a:t>
            </a:r>
            <a:r>
              <a:rPr sz="2800" spc="-160" dirty="0">
                <a:solidFill>
                  <a:srgbClr val="545454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3D3D3D"/>
                </a:solidFill>
                <a:latin typeface="Calibri"/>
                <a:cs typeface="Calibri"/>
              </a:rPr>
              <a:t>Clave:</a:t>
            </a:r>
            <a:r>
              <a:rPr sz="2800" spc="-80" dirty="0">
                <a:solidFill>
                  <a:srgbClr val="3D3D3D"/>
                </a:solidFill>
                <a:latin typeface="Calibri"/>
                <a:cs typeface="Calibri"/>
              </a:rPr>
              <a:t> </a:t>
            </a:r>
            <a:r>
              <a:rPr sz="2800" spc="-65" dirty="0">
                <a:solidFill>
                  <a:srgbClr val="4D4D4D"/>
                </a:solidFill>
                <a:latin typeface="Calibri"/>
                <a:cs typeface="Calibri"/>
              </a:rPr>
              <a:t>Coche</a:t>
            </a:r>
            <a:r>
              <a:rPr sz="2800" spc="-120" dirty="0">
                <a:solidFill>
                  <a:srgbClr val="4D4D4D"/>
                </a:solidFill>
                <a:latin typeface="Calibri"/>
                <a:cs typeface="Calibri"/>
              </a:rPr>
              <a:t> </a:t>
            </a:r>
            <a:r>
              <a:rPr sz="2800" spc="-95" dirty="0">
                <a:solidFill>
                  <a:srgbClr val="4F4F4F"/>
                </a:solidFill>
                <a:latin typeface="Calibri"/>
                <a:cs typeface="Calibri"/>
              </a:rPr>
              <a:t>con</a:t>
            </a:r>
            <a:r>
              <a:rPr sz="2800" spc="-110" dirty="0">
                <a:solidFill>
                  <a:srgbClr val="4F4F4F"/>
                </a:solidFill>
                <a:latin typeface="Calibri"/>
                <a:cs typeface="Calibri"/>
              </a:rPr>
              <a:t> </a:t>
            </a:r>
            <a:r>
              <a:rPr sz="2800" spc="-90" dirty="0">
                <a:solidFill>
                  <a:srgbClr val="4D4D4D"/>
                </a:solidFill>
                <a:latin typeface="Calibri"/>
                <a:cs typeface="Calibri"/>
              </a:rPr>
              <a:t>sensores</a:t>
            </a:r>
            <a:r>
              <a:rPr sz="2800" spc="15" dirty="0">
                <a:solidFill>
                  <a:srgbClr val="4D4D4D"/>
                </a:solidFill>
                <a:latin typeface="Calibri"/>
                <a:cs typeface="Calibri"/>
              </a:rPr>
              <a:t> </a:t>
            </a:r>
            <a:r>
              <a:rPr sz="2800" spc="-80" dirty="0">
                <a:solidFill>
                  <a:srgbClr val="494949"/>
                </a:solidFill>
                <a:latin typeface="Calibri"/>
                <a:cs typeface="Calibri"/>
              </a:rPr>
              <a:t>de</a:t>
            </a:r>
            <a:r>
              <a:rPr sz="2800" spc="-270" dirty="0">
                <a:solidFill>
                  <a:srgbClr val="494949"/>
                </a:solidFill>
                <a:latin typeface="Calibri"/>
                <a:cs typeface="Calibri"/>
              </a:rPr>
              <a:t> </a:t>
            </a:r>
            <a:r>
              <a:rPr sz="2800" spc="-75" dirty="0">
                <a:solidFill>
                  <a:srgbClr val="494949"/>
                </a:solidFill>
                <a:latin typeface="Calibri"/>
                <a:cs typeface="Calibri"/>
              </a:rPr>
              <a:t>ultrasonido </a:t>
            </a:r>
            <a:r>
              <a:rPr sz="2800" spc="-85" dirty="0">
                <a:solidFill>
                  <a:srgbClr val="484848"/>
                </a:solidFill>
                <a:latin typeface="Calibri"/>
                <a:cs typeface="Calibri"/>
              </a:rPr>
              <a:t>para</a:t>
            </a:r>
            <a:r>
              <a:rPr sz="2800" spc="-175" dirty="0">
                <a:solidFill>
                  <a:srgbClr val="484848"/>
                </a:solidFill>
                <a:latin typeface="Calibri"/>
                <a:cs typeface="Calibri"/>
              </a:rPr>
              <a:t> </a:t>
            </a:r>
            <a:r>
              <a:rPr sz="2800" spc="-80" dirty="0">
                <a:solidFill>
                  <a:srgbClr val="464646"/>
                </a:solidFill>
                <a:latin typeface="Calibri"/>
                <a:cs typeface="Calibri"/>
              </a:rPr>
              <a:t>evitar</a:t>
            </a:r>
            <a:r>
              <a:rPr sz="2800" spc="-40" dirty="0">
                <a:solidFill>
                  <a:srgbClr val="464646"/>
                </a:solidFill>
                <a:latin typeface="Calibri"/>
                <a:cs typeface="Calibri"/>
              </a:rPr>
              <a:t> </a:t>
            </a:r>
            <a:r>
              <a:rPr sz="2800" spc="-90" dirty="0">
                <a:solidFill>
                  <a:srgbClr val="3F3F3F"/>
                </a:solidFill>
                <a:latin typeface="Calibri"/>
                <a:cs typeface="Calibri"/>
              </a:rPr>
              <a:t>obstáculos</a:t>
            </a:r>
            <a:r>
              <a:rPr sz="2800" spc="20" dirty="0">
                <a:solidFill>
                  <a:srgbClr val="3F3F3F"/>
                </a:solidFill>
                <a:latin typeface="Calibri"/>
                <a:cs typeface="Calibri"/>
              </a:rPr>
              <a:t> </a:t>
            </a:r>
            <a:r>
              <a:rPr sz="2800" spc="-110" dirty="0">
                <a:solidFill>
                  <a:srgbClr val="494949"/>
                </a:solidFill>
                <a:latin typeface="Calibri"/>
                <a:cs typeface="Calibri"/>
              </a:rPr>
              <a:t>de</a:t>
            </a:r>
            <a:r>
              <a:rPr sz="2800" spc="-180" dirty="0">
                <a:solidFill>
                  <a:srgbClr val="494949"/>
                </a:solidFill>
                <a:latin typeface="Calibri"/>
                <a:cs typeface="Calibri"/>
              </a:rPr>
              <a:t> </a:t>
            </a:r>
            <a:r>
              <a:rPr sz="2800" spc="-100" dirty="0">
                <a:solidFill>
                  <a:srgbClr val="484848"/>
                </a:solidFill>
                <a:latin typeface="Calibri"/>
                <a:cs typeface="Calibri"/>
              </a:rPr>
              <a:t>forma</a:t>
            </a:r>
            <a:r>
              <a:rPr sz="2800" spc="-65" dirty="0">
                <a:solidFill>
                  <a:srgbClr val="484848"/>
                </a:solidFill>
                <a:latin typeface="Calibri"/>
                <a:cs typeface="Calibri"/>
              </a:rPr>
              <a:t> </a:t>
            </a:r>
            <a:r>
              <a:rPr sz="2800" spc="-50" dirty="0">
                <a:solidFill>
                  <a:srgbClr val="464646"/>
                </a:solidFill>
                <a:latin typeface="Calibri"/>
                <a:cs typeface="Calibri"/>
              </a:rPr>
              <a:t>autónoma.</a:t>
            </a:r>
            <a:endParaRPr sz="28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48653" y="2151766"/>
            <a:ext cx="17677472" cy="94237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191395" y="-129955"/>
            <a:ext cx="15917915" cy="1973625"/>
          </a:xfrm>
          <a:prstGeom prst="rect">
            <a:avLst/>
          </a:prstGeom>
        </p:spPr>
        <p:txBody>
          <a:bodyPr vert="horz" wrap="square" lIns="0" tIns="994418" rIns="0" bIns="0" rtlCol="0">
            <a:spAutoFit/>
          </a:bodyPr>
          <a:lstStyle/>
          <a:p>
            <a:pPr marL="50165">
              <a:lnSpc>
                <a:spcPct val="100000"/>
              </a:lnSpc>
              <a:spcBef>
                <a:spcPts val="110"/>
              </a:spcBef>
            </a:pPr>
            <a:r>
              <a:rPr sz="6300" spc="320" dirty="0">
                <a:solidFill>
                  <a:srgbClr val="1C345D"/>
                </a:solidFill>
              </a:rPr>
              <a:t>Claves</a:t>
            </a:r>
            <a:r>
              <a:rPr sz="6300" spc="-240" dirty="0">
                <a:solidFill>
                  <a:srgbClr val="1C345D"/>
                </a:solidFill>
              </a:rPr>
              <a:t> </a:t>
            </a:r>
            <a:r>
              <a:rPr sz="6300" spc="70" dirty="0" err="1" smtClean="0">
                <a:solidFill>
                  <a:srgbClr val="1A3659"/>
                </a:solidFill>
              </a:rPr>
              <a:t>Metodológic</a:t>
            </a:r>
            <a:r>
              <a:rPr lang="es-ES" sz="6300" spc="70" dirty="0" smtClean="0">
                <a:solidFill>
                  <a:srgbClr val="1A3659"/>
                </a:solidFill>
              </a:rPr>
              <a:t>a</a:t>
            </a:r>
            <a:r>
              <a:rPr sz="6300" spc="70" dirty="0" smtClean="0">
                <a:solidFill>
                  <a:srgbClr val="1A3659"/>
                </a:solidFill>
              </a:rPr>
              <a:t>s</a:t>
            </a:r>
            <a:endParaRPr sz="6300" dirty="0"/>
          </a:p>
        </p:txBody>
      </p:sp>
      <p:sp>
        <p:nvSpPr>
          <p:cNvPr id="4" name="object 4"/>
          <p:cNvSpPr txBox="1"/>
          <p:nvPr/>
        </p:nvSpPr>
        <p:spPr>
          <a:xfrm>
            <a:off x="1881585" y="6006095"/>
            <a:ext cx="3472179" cy="233235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7780">
              <a:lnSpc>
                <a:spcPct val="100000"/>
              </a:lnSpc>
              <a:spcBef>
                <a:spcPts val="90"/>
              </a:spcBef>
            </a:pPr>
            <a:r>
              <a:rPr sz="4000" spc="120" dirty="0">
                <a:solidFill>
                  <a:srgbClr val="234D87"/>
                </a:solidFill>
                <a:latin typeface="Calibri"/>
                <a:cs typeface="Calibri"/>
              </a:rPr>
              <a:t>ABP</a:t>
            </a:r>
            <a:endParaRPr sz="4000">
              <a:latin typeface="Calibri"/>
              <a:cs typeface="Calibri"/>
            </a:endParaRPr>
          </a:p>
          <a:p>
            <a:pPr marL="15240" marR="5080" indent="-3175">
              <a:lnSpc>
                <a:spcPct val="110400"/>
              </a:lnSpc>
              <a:spcBef>
                <a:spcPts val="2235"/>
              </a:spcBef>
            </a:pPr>
            <a:r>
              <a:rPr sz="2800" spc="-75" dirty="0">
                <a:solidFill>
                  <a:srgbClr val="444444"/>
                </a:solidFill>
                <a:latin typeface="Calibri"/>
                <a:cs typeface="Calibri"/>
              </a:rPr>
              <a:t>Aprendizaje</a:t>
            </a:r>
            <a:r>
              <a:rPr sz="2800" spc="-30" dirty="0">
                <a:solidFill>
                  <a:srgbClr val="444444"/>
                </a:solidFill>
                <a:latin typeface="Calibri"/>
                <a:cs typeface="Calibri"/>
              </a:rPr>
              <a:t> </a:t>
            </a:r>
            <a:r>
              <a:rPr sz="2800" spc="-80" dirty="0">
                <a:solidFill>
                  <a:srgbClr val="4B4B4B"/>
                </a:solidFill>
                <a:latin typeface="Calibri"/>
                <a:cs typeface="Calibri"/>
              </a:rPr>
              <a:t>Basado</a:t>
            </a:r>
            <a:r>
              <a:rPr sz="2800" spc="-85" dirty="0">
                <a:solidFill>
                  <a:srgbClr val="4B4B4B"/>
                </a:solidFill>
                <a:latin typeface="Calibri"/>
                <a:cs typeface="Calibri"/>
              </a:rPr>
              <a:t> </a:t>
            </a:r>
            <a:r>
              <a:rPr sz="2800" spc="-25" dirty="0">
                <a:solidFill>
                  <a:srgbClr val="4D4D4D"/>
                </a:solidFill>
                <a:latin typeface="Calibri"/>
                <a:cs typeface="Calibri"/>
              </a:rPr>
              <a:t>en </a:t>
            </a:r>
            <a:r>
              <a:rPr sz="2800" spc="-90" dirty="0">
                <a:solidFill>
                  <a:srgbClr val="494949"/>
                </a:solidFill>
                <a:latin typeface="Calibri"/>
                <a:cs typeface="Calibri"/>
              </a:rPr>
              <a:t>Proyectos.</a:t>
            </a:r>
            <a:r>
              <a:rPr sz="2800" spc="-70" dirty="0">
                <a:solidFill>
                  <a:srgbClr val="494949"/>
                </a:solidFill>
                <a:latin typeface="Calibri"/>
                <a:cs typeface="Calibri"/>
              </a:rPr>
              <a:t> </a:t>
            </a:r>
            <a:r>
              <a:rPr sz="2800" spc="-60" dirty="0">
                <a:solidFill>
                  <a:srgbClr val="4D4D4D"/>
                </a:solidFill>
                <a:latin typeface="Calibri"/>
                <a:cs typeface="Calibri"/>
              </a:rPr>
              <a:t>Resolver</a:t>
            </a:r>
            <a:r>
              <a:rPr sz="2800" spc="-25" dirty="0">
                <a:solidFill>
                  <a:srgbClr val="4D4D4D"/>
                </a:solidFill>
                <a:latin typeface="Calibri"/>
                <a:cs typeface="Calibri"/>
              </a:rPr>
              <a:t> </a:t>
            </a:r>
            <a:r>
              <a:rPr sz="2800" spc="-70" dirty="0">
                <a:solidFill>
                  <a:srgbClr val="484848"/>
                </a:solidFill>
                <a:latin typeface="Calibri"/>
                <a:cs typeface="Calibri"/>
              </a:rPr>
              <a:t>retos </a:t>
            </a:r>
            <a:r>
              <a:rPr sz="2800" spc="-95" dirty="0">
                <a:solidFill>
                  <a:srgbClr val="494949"/>
                </a:solidFill>
                <a:latin typeface="Calibri"/>
                <a:cs typeface="Calibri"/>
              </a:rPr>
              <a:t>reales</a:t>
            </a:r>
            <a:r>
              <a:rPr sz="2800" spc="-35" dirty="0">
                <a:solidFill>
                  <a:srgbClr val="494949"/>
                </a:solidFill>
                <a:latin typeface="Calibri"/>
                <a:cs typeface="Calibri"/>
              </a:rPr>
              <a:t> </a:t>
            </a:r>
            <a:r>
              <a:rPr sz="2800" spc="-95" dirty="0">
                <a:solidFill>
                  <a:srgbClr val="525252"/>
                </a:solidFill>
                <a:latin typeface="Calibri"/>
                <a:cs typeface="Calibri"/>
              </a:rPr>
              <a:t>con</a:t>
            </a:r>
            <a:r>
              <a:rPr sz="2800" spc="-100" dirty="0">
                <a:solidFill>
                  <a:srgbClr val="525252"/>
                </a:solidFill>
                <a:latin typeface="Calibri"/>
                <a:cs typeface="Calibri"/>
              </a:rPr>
              <a:t> </a:t>
            </a:r>
            <a:r>
              <a:rPr sz="2800" spc="-35" dirty="0">
                <a:solidFill>
                  <a:srgbClr val="464646"/>
                </a:solidFill>
                <a:latin typeface="Calibri"/>
                <a:cs typeface="Calibri"/>
              </a:rPr>
              <a:t>tecnología.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902056" y="5989734"/>
            <a:ext cx="3829685" cy="234886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4100" spc="155" dirty="0">
                <a:solidFill>
                  <a:srgbClr val="28547E"/>
                </a:solidFill>
                <a:latin typeface="Calibri"/>
                <a:cs typeface="Calibri"/>
              </a:rPr>
              <a:t>Cooperación</a:t>
            </a:r>
            <a:endParaRPr sz="4100">
              <a:latin typeface="Calibri"/>
              <a:cs typeface="Calibri"/>
            </a:endParaRPr>
          </a:p>
          <a:p>
            <a:pPr marL="15240" marR="5080" indent="3175">
              <a:lnSpc>
                <a:spcPct val="110400"/>
              </a:lnSpc>
              <a:spcBef>
                <a:spcPts val="2215"/>
              </a:spcBef>
            </a:pPr>
            <a:r>
              <a:rPr sz="2800" spc="-110" dirty="0">
                <a:solidFill>
                  <a:srgbClr val="4D4D4D"/>
                </a:solidFill>
                <a:latin typeface="Calibri"/>
                <a:cs typeface="Calibri"/>
              </a:rPr>
              <a:t>Trabajo</a:t>
            </a:r>
            <a:r>
              <a:rPr sz="2800" spc="-85" dirty="0">
                <a:solidFill>
                  <a:srgbClr val="4D4D4D"/>
                </a:solidFill>
                <a:latin typeface="Calibri"/>
                <a:cs typeface="Calibri"/>
              </a:rPr>
              <a:t> </a:t>
            </a:r>
            <a:r>
              <a:rPr sz="2800" spc="-110" dirty="0">
                <a:solidFill>
                  <a:srgbClr val="525252"/>
                </a:solidFill>
                <a:latin typeface="Calibri"/>
                <a:cs typeface="Calibri"/>
              </a:rPr>
              <a:t>en</a:t>
            </a:r>
            <a:r>
              <a:rPr sz="2800" spc="-150" dirty="0">
                <a:solidFill>
                  <a:srgbClr val="525252"/>
                </a:solidFill>
                <a:latin typeface="Calibri"/>
                <a:cs typeface="Calibri"/>
              </a:rPr>
              <a:t> </a:t>
            </a:r>
            <a:r>
              <a:rPr sz="2800" spc="-95" dirty="0">
                <a:solidFill>
                  <a:srgbClr val="494949"/>
                </a:solidFill>
                <a:latin typeface="Calibri"/>
                <a:cs typeface="Calibri"/>
              </a:rPr>
              <a:t>parejas</a:t>
            </a:r>
            <a:r>
              <a:rPr sz="2800" spc="20" dirty="0">
                <a:solidFill>
                  <a:srgbClr val="494949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494949"/>
                </a:solidFill>
                <a:latin typeface="Calibri"/>
                <a:cs typeface="Calibri"/>
              </a:rPr>
              <a:t>y</a:t>
            </a:r>
            <a:r>
              <a:rPr sz="2800" spc="-215" dirty="0">
                <a:solidFill>
                  <a:srgbClr val="494949"/>
                </a:solidFill>
                <a:latin typeface="Calibri"/>
                <a:cs typeface="Calibri"/>
              </a:rPr>
              <a:t> </a:t>
            </a:r>
            <a:r>
              <a:rPr sz="2800" spc="-105" dirty="0">
                <a:solidFill>
                  <a:srgbClr val="4D4D4D"/>
                </a:solidFill>
                <a:latin typeface="Calibri"/>
                <a:cs typeface="Calibri"/>
              </a:rPr>
              <a:t>equipos </a:t>
            </a:r>
            <a:r>
              <a:rPr sz="2800" spc="-85" dirty="0">
                <a:solidFill>
                  <a:srgbClr val="484848"/>
                </a:solidFill>
                <a:latin typeface="Calibri"/>
                <a:cs typeface="Calibri"/>
              </a:rPr>
              <a:t>para</a:t>
            </a:r>
            <a:r>
              <a:rPr sz="2800" spc="-170" dirty="0">
                <a:solidFill>
                  <a:srgbClr val="484848"/>
                </a:solidFill>
                <a:latin typeface="Calibri"/>
                <a:cs typeface="Calibri"/>
              </a:rPr>
              <a:t> </a:t>
            </a:r>
            <a:r>
              <a:rPr sz="2800" spc="-114" dirty="0">
                <a:solidFill>
                  <a:srgbClr val="4B4B4B"/>
                </a:solidFill>
                <a:latin typeface="Calibri"/>
                <a:cs typeface="Calibri"/>
              </a:rPr>
              <a:t>fomentar</a:t>
            </a:r>
            <a:r>
              <a:rPr sz="2800" spc="10" dirty="0">
                <a:solidFill>
                  <a:srgbClr val="4B4B4B"/>
                </a:solidFill>
                <a:latin typeface="Calibri"/>
                <a:cs typeface="Calibri"/>
              </a:rPr>
              <a:t> </a:t>
            </a:r>
            <a:r>
              <a:rPr sz="2800" spc="-30" dirty="0">
                <a:solidFill>
                  <a:srgbClr val="3F3F3F"/>
                </a:solidFill>
                <a:latin typeface="Calibri"/>
                <a:cs typeface="Calibri"/>
              </a:rPr>
              <a:t>habilidades </a:t>
            </a:r>
            <a:r>
              <a:rPr sz="2800" spc="-10" dirty="0">
                <a:solidFill>
                  <a:srgbClr val="4F4F4F"/>
                </a:solidFill>
                <a:latin typeface="Calibri"/>
                <a:cs typeface="Calibri"/>
              </a:rPr>
              <a:t>sociales.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3907630" y="6006095"/>
            <a:ext cx="3701415" cy="233235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000" spc="125" dirty="0">
                <a:solidFill>
                  <a:srgbClr val="265772"/>
                </a:solidFill>
                <a:latin typeface="Calibri"/>
                <a:cs typeface="Calibri"/>
              </a:rPr>
              <a:t>El</a:t>
            </a:r>
            <a:r>
              <a:rPr sz="4000" spc="-320" dirty="0">
                <a:solidFill>
                  <a:srgbClr val="265772"/>
                </a:solidFill>
                <a:latin typeface="Calibri"/>
                <a:cs typeface="Calibri"/>
              </a:rPr>
              <a:t> </a:t>
            </a:r>
            <a:r>
              <a:rPr sz="4000" spc="-10" dirty="0">
                <a:solidFill>
                  <a:srgbClr val="265289"/>
                </a:solidFill>
                <a:latin typeface="Calibri"/>
                <a:cs typeface="Calibri"/>
              </a:rPr>
              <a:t>Error</a:t>
            </a:r>
            <a:endParaRPr sz="4000">
              <a:latin typeface="Calibri"/>
              <a:cs typeface="Calibri"/>
            </a:endParaRPr>
          </a:p>
          <a:p>
            <a:pPr marL="22225" marR="5080" indent="10160">
              <a:lnSpc>
                <a:spcPct val="110400"/>
              </a:lnSpc>
              <a:spcBef>
                <a:spcPts val="2235"/>
              </a:spcBef>
            </a:pPr>
            <a:r>
              <a:rPr sz="2800" spc="-80" dirty="0">
                <a:solidFill>
                  <a:srgbClr val="4D4D4D"/>
                </a:solidFill>
                <a:latin typeface="Calibri"/>
                <a:cs typeface="Calibri"/>
              </a:rPr>
              <a:t>Permitir</a:t>
            </a:r>
            <a:r>
              <a:rPr sz="2800" spc="-15" dirty="0">
                <a:solidFill>
                  <a:srgbClr val="4D4D4D"/>
                </a:solidFill>
                <a:latin typeface="Calibri"/>
                <a:cs typeface="Calibri"/>
              </a:rPr>
              <a:t> </a:t>
            </a:r>
            <a:r>
              <a:rPr sz="2800" spc="-85" dirty="0">
                <a:solidFill>
                  <a:srgbClr val="464646"/>
                </a:solidFill>
                <a:latin typeface="Calibri"/>
                <a:cs typeface="Calibri"/>
              </a:rPr>
              <a:t>el</a:t>
            </a:r>
            <a:r>
              <a:rPr sz="2800" spc="-145" dirty="0">
                <a:solidFill>
                  <a:srgbClr val="464646"/>
                </a:solidFill>
                <a:latin typeface="Calibri"/>
                <a:cs typeface="Calibri"/>
              </a:rPr>
              <a:t> </a:t>
            </a:r>
            <a:r>
              <a:rPr sz="2800" spc="-60" dirty="0">
                <a:solidFill>
                  <a:srgbClr val="494949"/>
                </a:solidFill>
                <a:latin typeface="Calibri"/>
                <a:cs typeface="Calibri"/>
              </a:rPr>
              <a:t>fallo</a:t>
            </a:r>
            <a:r>
              <a:rPr sz="2800" spc="-165" dirty="0">
                <a:solidFill>
                  <a:srgbClr val="494949"/>
                </a:solidFill>
                <a:latin typeface="Calibri"/>
                <a:cs typeface="Calibri"/>
              </a:rPr>
              <a:t> </a:t>
            </a:r>
            <a:r>
              <a:rPr sz="2800" spc="-155" dirty="0">
                <a:solidFill>
                  <a:srgbClr val="4B4B4B"/>
                </a:solidFill>
                <a:latin typeface="Calibri"/>
                <a:cs typeface="Calibri"/>
              </a:rPr>
              <a:t>como</a:t>
            </a:r>
            <a:r>
              <a:rPr sz="2800" spc="-95" dirty="0">
                <a:solidFill>
                  <a:srgbClr val="4B4B4B"/>
                </a:solidFill>
                <a:latin typeface="Calibri"/>
                <a:cs typeface="Calibri"/>
              </a:rPr>
              <a:t> </a:t>
            </a:r>
            <a:r>
              <a:rPr sz="2800" spc="-75" dirty="0">
                <a:solidFill>
                  <a:srgbClr val="444444"/>
                </a:solidFill>
                <a:latin typeface="Calibri"/>
                <a:cs typeface="Calibri"/>
              </a:rPr>
              <a:t>parte </a:t>
            </a:r>
            <a:r>
              <a:rPr sz="2800" spc="-100" dirty="0">
                <a:solidFill>
                  <a:srgbClr val="385B72"/>
                </a:solidFill>
                <a:latin typeface="Calibri"/>
                <a:cs typeface="Calibri"/>
              </a:rPr>
              <a:t>natural</a:t>
            </a:r>
            <a:r>
              <a:rPr sz="2800" spc="-10" dirty="0">
                <a:solidFill>
                  <a:srgbClr val="385B72"/>
                </a:solidFill>
                <a:latin typeface="Calibri"/>
                <a:cs typeface="Calibri"/>
              </a:rPr>
              <a:t> </a:t>
            </a:r>
            <a:r>
              <a:rPr sz="2800" spc="-105" dirty="0">
                <a:solidFill>
                  <a:srgbClr val="4D4D4D"/>
                </a:solidFill>
                <a:latin typeface="Calibri"/>
                <a:cs typeface="Calibri"/>
              </a:rPr>
              <a:t>del</a:t>
            </a:r>
            <a:r>
              <a:rPr sz="2800" spc="-75" dirty="0">
                <a:solidFill>
                  <a:srgbClr val="4D4D4D"/>
                </a:solidFill>
                <a:latin typeface="Calibri"/>
                <a:cs typeface="Calibri"/>
              </a:rPr>
              <a:t> </a:t>
            </a:r>
            <a:r>
              <a:rPr sz="2800" spc="-105" dirty="0">
                <a:solidFill>
                  <a:srgbClr val="464646"/>
                </a:solidFill>
                <a:latin typeface="Calibri"/>
                <a:cs typeface="Calibri"/>
              </a:rPr>
              <a:t>proceso</a:t>
            </a:r>
            <a:r>
              <a:rPr sz="2800" spc="-55" dirty="0">
                <a:solidFill>
                  <a:srgbClr val="464646"/>
                </a:solidFill>
                <a:latin typeface="Calibri"/>
                <a:cs typeface="Calibri"/>
              </a:rPr>
              <a:t> </a:t>
            </a:r>
            <a:r>
              <a:rPr sz="2800" spc="-25" dirty="0">
                <a:solidFill>
                  <a:srgbClr val="494949"/>
                </a:solidFill>
                <a:latin typeface="Calibri"/>
                <a:cs typeface="Calibri"/>
              </a:rPr>
              <a:t>de </a:t>
            </a:r>
            <a:r>
              <a:rPr sz="2800" spc="-110" dirty="0">
                <a:solidFill>
                  <a:srgbClr val="444444"/>
                </a:solidFill>
                <a:latin typeface="Calibri"/>
                <a:cs typeface="Calibri"/>
              </a:rPr>
              <a:t>depuración</a:t>
            </a:r>
            <a:r>
              <a:rPr sz="2800" spc="5" dirty="0">
                <a:solidFill>
                  <a:srgbClr val="444444"/>
                </a:solidFill>
                <a:latin typeface="Calibri"/>
                <a:cs typeface="Calibri"/>
              </a:rPr>
              <a:t> </a:t>
            </a:r>
            <a:r>
              <a:rPr sz="2800" spc="-80" dirty="0">
                <a:solidFill>
                  <a:srgbClr val="4D4D4D"/>
                </a:solidFill>
                <a:latin typeface="Calibri"/>
                <a:cs typeface="Calibri"/>
              </a:rPr>
              <a:t>de</a:t>
            </a:r>
            <a:r>
              <a:rPr sz="2800" spc="-250" dirty="0">
                <a:solidFill>
                  <a:srgbClr val="4D4D4D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484848"/>
                </a:solidFill>
                <a:latin typeface="Calibri"/>
                <a:cs typeface="Calibri"/>
              </a:rPr>
              <a:t>código.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48653" y="2151766"/>
            <a:ext cx="17677472" cy="94237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583690" y="5630718"/>
            <a:ext cx="1162268" cy="1625604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957994" y="5654278"/>
            <a:ext cx="1452835" cy="1586339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342891" y="5630718"/>
            <a:ext cx="1099442" cy="1625604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871609" y="5638571"/>
            <a:ext cx="730344" cy="785316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4766870" y="6463153"/>
            <a:ext cx="730344" cy="793169"/>
          </a:xfrm>
          <a:prstGeom prst="rect">
            <a:avLst/>
          </a:prstGeom>
        </p:spPr>
      </p:pic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1191395" y="-129955"/>
            <a:ext cx="15917915" cy="1969693"/>
          </a:xfrm>
          <a:prstGeom prst="rect">
            <a:avLst/>
          </a:prstGeom>
        </p:spPr>
        <p:txBody>
          <a:bodyPr vert="horz" wrap="square" lIns="0" tIns="967664" rIns="0" bIns="0" rtlCol="0">
            <a:spAutoFit/>
          </a:bodyPr>
          <a:lstStyle/>
          <a:p>
            <a:pPr marL="35560">
              <a:lnSpc>
                <a:spcPct val="100000"/>
              </a:lnSpc>
              <a:spcBef>
                <a:spcPts val="90"/>
              </a:spcBef>
            </a:pPr>
            <a:r>
              <a:rPr sz="6450" spc="-10" dirty="0" err="1"/>
              <a:t>Enfoque</a:t>
            </a:r>
            <a:r>
              <a:rPr sz="6450" spc="-480" dirty="0"/>
              <a:t> </a:t>
            </a:r>
            <a:r>
              <a:rPr sz="6450" spc="65" dirty="0" err="1" smtClean="0">
                <a:solidFill>
                  <a:srgbClr val="1A335B"/>
                </a:solidFill>
              </a:rPr>
              <a:t>Pr</a:t>
            </a:r>
            <a:r>
              <a:rPr lang="es-ES" sz="6450" spc="65" dirty="0" smtClean="0">
                <a:solidFill>
                  <a:srgbClr val="1A335B"/>
                </a:solidFill>
              </a:rPr>
              <a:t>á</a:t>
            </a:r>
            <a:r>
              <a:rPr sz="6450" spc="65" dirty="0" err="1" smtClean="0">
                <a:solidFill>
                  <a:srgbClr val="1A335B"/>
                </a:solidFill>
              </a:rPr>
              <a:t>ctico</a:t>
            </a:r>
            <a:endParaRPr sz="6450" dirty="0"/>
          </a:p>
        </p:txBody>
      </p:sp>
      <p:sp>
        <p:nvSpPr>
          <p:cNvPr id="9" name="object 9"/>
          <p:cNvSpPr txBox="1"/>
          <p:nvPr/>
        </p:nvSpPr>
        <p:spPr>
          <a:xfrm>
            <a:off x="2464586" y="7422937"/>
            <a:ext cx="1854200" cy="5359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50" spc="85" dirty="0">
                <a:solidFill>
                  <a:srgbClr val="1A3456"/>
                </a:solidFill>
                <a:latin typeface="Calibri"/>
                <a:cs typeface="Calibri"/>
              </a:rPr>
              <a:t>PRÁCTICA</a:t>
            </a:r>
            <a:endParaRPr sz="3350">
              <a:latin typeface="Calibri"/>
              <a:cs typeface="Calibri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pc="114" dirty="0" smtClean="0">
                <a:solidFill>
                  <a:srgbClr val="2D527E"/>
                </a:solidFill>
              </a:rPr>
              <a:t>M</a:t>
            </a:r>
            <a:r>
              <a:rPr lang="es-ES" spc="114" dirty="0" smtClean="0">
                <a:solidFill>
                  <a:srgbClr val="2D527E"/>
                </a:solidFill>
              </a:rPr>
              <a:t>á</a:t>
            </a:r>
            <a:r>
              <a:rPr spc="114" dirty="0" smtClean="0">
                <a:solidFill>
                  <a:srgbClr val="2D527E"/>
                </a:solidFill>
              </a:rPr>
              <a:t>s</a:t>
            </a:r>
            <a:r>
              <a:rPr spc="-265" dirty="0" smtClean="0">
                <a:solidFill>
                  <a:srgbClr val="2D527E"/>
                </a:solidFill>
              </a:rPr>
              <a:t> </a:t>
            </a:r>
            <a:r>
              <a:rPr spc="215" dirty="0"/>
              <a:t>hacer,</a:t>
            </a:r>
            <a:r>
              <a:rPr spc="-290" dirty="0"/>
              <a:t> </a:t>
            </a:r>
            <a:r>
              <a:rPr spc="240" dirty="0">
                <a:solidFill>
                  <a:srgbClr val="2A5482"/>
                </a:solidFill>
              </a:rPr>
              <a:t>menos</a:t>
            </a:r>
            <a:r>
              <a:rPr spc="-150" dirty="0">
                <a:solidFill>
                  <a:srgbClr val="2A5482"/>
                </a:solidFill>
              </a:rPr>
              <a:t> </a:t>
            </a:r>
            <a:r>
              <a:rPr spc="60" dirty="0">
                <a:solidFill>
                  <a:srgbClr val="264B7C"/>
                </a:solidFill>
              </a:rPr>
              <a:t>oír</a:t>
            </a:r>
          </a:p>
          <a:p>
            <a:pPr marL="24765" marR="5080" indent="1270">
              <a:lnSpc>
                <a:spcPct val="110400"/>
              </a:lnSpc>
              <a:spcBef>
                <a:spcPts val="2215"/>
              </a:spcBef>
            </a:pPr>
            <a:r>
              <a:rPr sz="2800" dirty="0">
                <a:solidFill>
                  <a:srgbClr val="494949"/>
                </a:solidFill>
              </a:rPr>
              <a:t>La</a:t>
            </a:r>
            <a:r>
              <a:rPr sz="2800" spc="-215" dirty="0">
                <a:solidFill>
                  <a:srgbClr val="494949"/>
                </a:solidFill>
              </a:rPr>
              <a:t> </a:t>
            </a:r>
            <a:r>
              <a:rPr sz="2800" spc="-85" dirty="0">
                <a:solidFill>
                  <a:srgbClr val="464646"/>
                </a:solidFill>
              </a:rPr>
              <a:t>robótica</a:t>
            </a:r>
            <a:r>
              <a:rPr sz="2800" spc="-125" dirty="0">
                <a:solidFill>
                  <a:srgbClr val="464646"/>
                </a:solidFill>
              </a:rPr>
              <a:t> </a:t>
            </a:r>
            <a:r>
              <a:rPr sz="2800" spc="-95" dirty="0">
                <a:solidFill>
                  <a:srgbClr val="484848"/>
                </a:solidFill>
              </a:rPr>
              <a:t>educativa</a:t>
            </a:r>
            <a:r>
              <a:rPr sz="2800" spc="15" dirty="0">
                <a:solidFill>
                  <a:srgbClr val="484848"/>
                </a:solidFill>
              </a:rPr>
              <a:t> </a:t>
            </a:r>
            <a:r>
              <a:rPr sz="2800" spc="-85" dirty="0">
                <a:solidFill>
                  <a:srgbClr val="424242"/>
                </a:solidFill>
              </a:rPr>
              <a:t>alcanza</a:t>
            </a:r>
            <a:r>
              <a:rPr sz="2800" spc="-55" dirty="0">
                <a:solidFill>
                  <a:srgbClr val="424242"/>
                </a:solidFill>
              </a:rPr>
              <a:t> </a:t>
            </a:r>
            <a:r>
              <a:rPr sz="2800" spc="-60" dirty="0">
                <a:solidFill>
                  <a:srgbClr val="424242"/>
                </a:solidFill>
              </a:rPr>
              <a:t>su</a:t>
            </a:r>
            <a:r>
              <a:rPr sz="2800" spc="-195" dirty="0">
                <a:solidFill>
                  <a:srgbClr val="424242"/>
                </a:solidFill>
              </a:rPr>
              <a:t> </a:t>
            </a:r>
            <a:r>
              <a:rPr sz="2800" spc="-150" dirty="0">
                <a:solidFill>
                  <a:srgbClr val="484848"/>
                </a:solidFill>
              </a:rPr>
              <a:t>máximo</a:t>
            </a:r>
            <a:r>
              <a:rPr sz="2800" spc="-55" dirty="0">
                <a:solidFill>
                  <a:srgbClr val="484848"/>
                </a:solidFill>
              </a:rPr>
              <a:t> </a:t>
            </a:r>
            <a:r>
              <a:rPr sz="2800" spc="-110" dirty="0">
                <a:solidFill>
                  <a:srgbClr val="494949"/>
                </a:solidFill>
              </a:rPr>
              <a:t>potencial</a:t>
            </a:r>
            <a:r>
              <a:rPr sz="2800" spc="-10" dirty="0">
                <a:solidFill>
                  <a:srgbClr val="494949"/>
                </a:solidFill>
              </a:rPr>
              <a:t> </a:t>
            </a:r>
            <a:r>
              <a:rPr sz="2800" spc="-125" dirty="0">
                <a:solidFill>
                  <a:srgbClr val="494949"/>
                </a:solidFill>
              </a:rPr>
              <a:t>cuando</a:t>
            </a:r>
            <a:r>
              <a:rPr sz="2800" spc="-55" dirty="0">
                <a:solidFill>
                  <a:srgbClr val="494949"/>
                </a:solidFill>
              </a:rPr>
              <a:t> </a:t>
            </a:r>
            <a:r>
              <a:rPr sz="2800" spc="-50" dirty="0">
                <a:solidFill>
                  <a:srgbClr val="525252"/>
                </a:solidFill>
              </a:rPr>
              <a:t>los</a:t>
            </a:r>
            <a:r>
              <a:rPr sz="2800" spc="-45" dirty="0">
                <a:solidFill>
                  <a:srgbClr val="525252"/>
                </a:solidFill>
              </a:rPr>
              <a:t> </a:t>
            </a:r>
            <a:r>
              <a:rPr sz="2800" spc="-130" dirty="0">
                <a:solidFill>
                  <a:srgbClr val="464646"/>
                </a:solidFill>
              </a:rPr>
              <a:t>alumnos</a:t>
            </a:r>
            <a:r>
              <a:rPr sz="2800" spc="100" dirty="0">
                <a:solidFill>
                  <a:srgbClr val="464646"/>
                </a:solidFill>
              </a:rPr>
              <a:t> </a:t>
            </a:r>
            <a:r>
              <a:rPr sz="2800" spc="-130" dirty="0">
                <a:solidFill>
                  <a:srgbClr val="484848"/>
                </a:solidFill>
              </a:rPr>
              <a:t>manipulan</a:t>
            </a:r>
            <a:r>
              <a:rPr sz="2800" spc="-5" dirty="0">
                <a:solidFill>
                  <a:srgbClr val="484848"/>
                </a:solidFill>
              </a:rPr>
              <a:t> </a:t>
            </a:r>
            <a:r>
              <a:rPr sz="2800" spc="-25" dirty="0">
                <a:solidFill>
                  <a:srgbClr val="525252"/>
                </a:solidFill>
              </a:rPr>
              <a:t>los </a:t>
            </a:r>
            <a:r>
              <a:rPr sz="2800" spc="-140" dirty="0">
                <a:solidFill>
                  <a:srgbClr val="4B4B4B"/>
                </a:solidFill>
              </a:rPr>
              <a:t>componentes</a:t>
            </a:r>
            <a:r>
              <a:rPr sz="2800" spc="-20" dirty="0">
                <a:solidFill>
                  <a:srgbClr val="4B4B4B"/>
                </a:solidFill>
              </a:rPr>
              <a:t> </a:t>
            </a:r>
            <a:r>
              <a:rPr sz="2800" spc="-105" dirty="0">
                <a:solidFill>
                  <a:srgbClr val="4F4F4F"/>
                </a:solidFill>
              </a:rPr>
              <a:t>desde</a:t>
            </a:r>
            <a:r>
              <a:rPr sz="2800" spc="-180" dirty="0">
                <a:solidFill>
                  <a:srgbClr val="4F4F4F"/>
                </a:solidFill>
              </a:rPr>
              <a:t> </a:t>
            </a:r>
            <a:r>
              <a:rPr sz="2800" spc="-90" dirty="0">
                <a:solidFill>
                  <a:srgbClr val="505050"/>
                </a:solidFill>
              </a:rPr>
              <a:t>el</a:t>
            </a:r>
            <a:r>
              <a:rPr sz="2800" spc="-120" dirty="0">
                <a:solidFill>
                  <a:srgbClr val="505050"/>
                </a:solidFill>
              </a:rPr>
              <a:t> </a:t>
            </a:r>
            <a:r>
              <a:rPr sz="2800" spc="-150" dirty="0">
                <a:solidFill>
                  <a:srgbClr val="525252"/>
                </a:solidFill>
              </a:rPr>
              <a:t>minuto</a:t>
            </a:r>
            <a:r>
              <a:rPr sz="2800" spc="-65" dirty="0">
                <a:solidFill>
                  <a:srgbClr val="525252"/>
                </a:solidFill>
              </a:rPr>
              <a:t> </a:t>
            </a:r>
            <a:r>
              <a:rPr sz="2800" spc="-140" dirty="0">
                <a:solidFill>
                  <a:srgbClr val="494949"/>
                </a:solidFill>
              </a:rPr>
              <a:t>uno.</a:t>
            </a:r>
            <a:r>
              <a:rPr sz="2800" spc="-200" dirty="0">
                <a:solidFill>
                  <a:srgbClr val="494949"/>
                </a:solidFill>
              </a:rPr>
              <a:t> </a:t>
            </a:r>
            <a:r>
              <a:rPr lang="es-ES" sz="2800" spc="-200" dirty="0" smtClean="0">
                <a:solidFill>
                  <a:srgbClr val="494949"/>
                </a:solidFill>
              </a:rPr>
              <a:t> </a:t>
            </a:r>
            <a:r>
              <a:rPr sz="2800" spc="-110" dirty="0" err="1" smtClean="0">
                <a:solidFill>
                  <a:srgbClr val="4D4D4D"/>
                </a:solidFill>
              </a:rPr>
              <a:t>Debemos</a:t>
            </a:r>
            <a:r>
              <a:rPr sz="2800" spc="15" dirty="0" smtClean="0">
                <a:solidFill>
                  <a:srgbClr val="4D4D4D"/>
                </a:solidFill>
              </a:rPr>
              <a:t> </a:t>
            </a:r>
            <a:r>
              <a:rPr sz="2800" spc="-45" dirty="0">
                <a:solidFill>
                  <a:srgbClr val="494949"/>
                </a:solidFill>
              </a:rPr>
              <a:t>priorizar</a:t>
            </a:r>
            <a:r>
              <a:rPr sz="2800" spc="70" dirty="0">
                <a:solidFill>
                  <a:srgbClr val="494949"/>
                </a:solidFill>
              </a:rPr>
              <a:t> </a:t>
            </a:r>
            <a:r>
              <a:rPr sz="2800" spc="-75" dirty="0">
                <a:solidFill>
                  <a:srgbClr val="4F4F4F"/>
                </a:solidFill>
              </a:rPr>
              <a:t>los</a:t>
            </a:r>
            <a:r>
              <a:rPr sz="2800" spc="-110" dirty="0">
                <a:solidFill>
                  <a:srgbClr val="4F4F4F"/>
                </a:solidFill>
              </a:rPr>
              <a:t> </a:t>
            </a:r>
            <a:r>
              <a:rPr sz="2800" spc="-105" dirty="0">
                <a:solidFill>
                  <a:srgbClr val="464646"/>
                </a:solidFill>
              </a:rPr>
              <a:t>contextos</a:t>
            </a:r>
            <a:r>
              <a:rPr sz="2800" spc="65" dirty="0">
                <a:solidFill>
                  <a:srgbClr val="464646"/>
                </a:solidFill>
              </a:rPr>
              <a:t> </a:t>
            </a:r>
            <a:r>
              <a:rPr sz="2800" spc="-95" dirty="0">
                <a:solidFill>
                  <a:srgbClr val="4B4B4B"/>
                </a:solidFill>
              </a:rPr>
              <a:t>reales</a:t>
            </a:r>
            <a:r>
              <a:rPr sz="2800" spc="-65" dirty="0">
                <a:solidFill>
                  <a:srgbClr val="4B4B4B"/>
                </a:solidFill>
              </a:rPr>
              <a:t> </a:t>
            </a:r>
            <a:r>
              <a:rPr sz="2800" spc="-75" dirty="0">
                <a:solidFill>
                  <a:srgbClr val="4B4B4B"/>
                </a:solidFill>
              </a:rPr>
              <a:t>sobre</a:t>
            </a:r>
            <a:r>
              <a:rPr sz="2800" spc="-150" dirty="0">
                <a:solidFill>
                  <a:srgbClr val="4B4B4B"/>
                </a:solidFill>
              </a:rPr>
              <a:t> </a:t>
            </a:r>
            <a:r>
              <a:rPr sz="2800" spc="-40" dirty="0">
                <a:solidFill>
                  <a:srgbClr val="505050"/>
                </a:solidFill>
              </a:rPr>
              <a:t>la</a:t>
            </a:r>
            <a:r>
              <a:rPr sz="2800" spc="-150" dirty="0">
                <a:solidFill>
                  <a:srgbClr val="505050"/>
                </a:solidFill>
              </a:rPr>
              <a:t> </a:t>
            </a:r>
            <a:r>
              <a:rPr sz="2800" spc="-35" dirty="0">
                <a:solidFill>
                  <a:srgbClr val="484848"/>
                </a:solidFill>
              </a:rPr>
              <a:t>teoría </a:t>
            </a:r>
            <a:r>
              <a:rPr sz="2800" spc="-10" dirty="0">
                <a:solidFill>
                  <a:srgbClr val="484848"/>
                </a:solidFill>
              </a:rPr>
              <a:t>abstracta.</a:t>
            </a:r>
            <a:endParaRPr sz="2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48653" y="2151766"/>
            <a:ext cx="17677472" cy="94237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962967" rIns="0" bIns="0" rtlCol="0">
            <a:spAutoFit/>
          </a:bodyPr>
          <a:lstStyle/>
          <a:p>
            <a:pPr marL="34290">
              <a:lnSpc>
                <a:spcPct val="100000"/>
              </a:lnSpc>
              <a:spcBef>
                <a:spcPts val="120"/>
              </a:spcBef>
            </a:pPr>
            <a:r>
              <a:rPr spc="90" dirty="0"/>
              <a:t>Ruta</a:t>
            </a:r>
            <a:r>
              <a:rPr spc="-355" dirty="0"/>
              <a:t> </a:t>
            </a:r>
            <a:r>
              <a:rPr spc="195" dirty="0">
                <a:solidFill>
                  <a:srgbClr val="1A365B"/>
                </a:solidFill>
              </a:rPr>
              <a:t>de</a:t>
            </a:r>
            <a:r>
              <a:rPr spc="-610" dirty="0">
                <a:solidFill>
                  <a:srgbClr val="1A365B"/>
                </a:solidFill>
              </a:rPr>
              <a:t> </a:t>
            </a:r>
            <a:r>
              <a:rPr dirty="0">
                <a:solidFill>
                  <a:srgbClr val="1C3460"/>
                </a:solidFill>
              </a:rPr>
              <a:t>Aprendizaje</a:t>
            </a:r>
            <a:r>
              <a:rPr spc="15" dirty="0">
                <a:solidFill>
                  <a:srgbClr val="1C3460"/>
                </a:solidFill>
              </a:rPr>
              <a:t> </a:t>
            </a:r>
            <a:r>
              <a:rPr spc="-10" dirty="0">
                <a:solidFill>
                  <a:srgbClr val="1A385D"/>
                </a:solidFill>
              </a:rPr>
              <a:t>Sugerido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190117" y="6470250"/>
            <a:ext cx="1294765" cy="950594"/>
          </a:xfrm>
          <a:prstGeom prst="rect">
            <a:avLst/>
          </a:prstGeom>
        </p:spPr>
        <p:txBody>
          <a:bodyPr vert="horz" wrap="square" lIns="0" tIns="90170" rIns="0" bIns="0" rtlCol="0">
            <a:spAutoFit/>
          </a:bodyPr>
          <a:lstStyle/>
          <a:p>
            <a:pPr marL="8890" algn="ctr">
              <a:lnSpc>
                <a:spcPct val="100000"/>
              </a:lnSpc>
              <a:spcBef>
                <a:spcPts val="710"/>
              </a:spcBef>
            </a:pPr>
            <a:r>
              <a:rPr sz="2450" spc="65" dirty="0">
                <a:solidFill>
                  <a:srgbClr val="1A3859"/>
                </a:solidFill>
                <a:latin typeface="Calibri"/>
                <a:cs typeface="Calibri"/>
              </a:rPr>
              <a:t>TRUE</a:t>
            </a:r>
            <a:endParaRPr sz="245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670"/>
              </a:spcBef>
            </a:pPr>
            <a:r>
              <a:rPr sz="2550" spc="-10" dirty="0">
                <a:solidFill>
                  <a:srgbClr val="494949"/>
                </a:solidFill>
                <a:latin typeface="Calibri"/>
                <a:cs typeface="Calibri"/>
              </a:rPr>
              <a:t>Iniciación</a:t>
            </a:r>
            <a:endParaRPr sz="255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649640" y="6472392"/>
            <a:ext cx="1595755" cy="951865"/>
          </a:xfrm>
          <a:prstGeom prst="rect">
            <a:avLst/>
          </a:prstGeom>
        </p:spPr>
        <p:txBody>
          <a:bodyPr vert="horz" wrap="square" lIns="0" tIns="7493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590"/>
              </a:spcBef>
            </a:pPr>
            <a:r>
              <a:rPr sz="2550" spc="185" dirty="0">
                <a:solidFill>
                  <a:srgbClr val="183862"/>
                </a:solidFill>
                <a:latin typeface="Calibri"/>
                <a:cs typeface="Calibri"/>
              </a:rPr>
              <a:t>Clic</a:t>
            </a:r>
            <a:r>
              <a:rPr sz="2550" spc="-130" dirty="0">
                <a:solidFill>
                  <a:srgbClr val="183862"/>
                </a:solidFill>
                <a:latin typeface="Calibri"/>
                <a:cs typeface="Calibri"/>
              </a:rPr>
              <a:t> </a:t>
            </a:r>
            <a:r>
              <a:rPr sz="2550" spc="360" dirty="0">
                <a:solidFill>
                  <a:srgbClr val="153656"/>
                </a:solidFill>
                <a:latin typeface="Calibri"/>
                <a:cs typeface="Calibri"/>
              </a:rPr>
              <a:t>&amp;</a:t>
            </a:r>
            <a:r>
              <a:rPr sz="2550" spc="-355" dirty="0">
                <a:solidFill>
                  <a:srgbClr val="153656"/>
                </a:solidFill>
                <a:latin typeface="Calibri"/>
                <a:cs typeface="Calibri"/>
              </a:rPr>
              <a:t> </a:t>
            </a:r>
            <a:r>
              <a:rPr sz="2550" spc="210" dirty="0">
                <a:solidFill>
                  <a:srgbClr val="132F54"/>
                </a:solidFill>
                <a:latin typeface="Calibri"/>
                <a:cs typeface="Calibri"/>
              </a:rPr>
              <a:t>Play</a:t>
            </a:r>
            <a:endParaRPr sz="2550">
              <a:latin typeface="Calibri"/>
              <a:cs typeface="Calibri"/>
            </a:endParaRPr>
          </a:p>
          <a:p>
            <a:pPr marR="7620" algn="ctr">
              <a:lnSpc>
                <a:spcPct val="100000"/>
              </a:lnSpc>
              <a:spcBef>
                <a:spcPts val="500"/>
              </a:spcBef>
            </a:pPr>
            <a:r>
              <a:rPr sz="2700" spc="-10" dirty="0">
                <a:solidFill>
                  <a:srgbClr val="494949"/>
                </a:solidFill>
                <a:latin typeface="Calibri"/>
                <a:cs typeface="Calibri"/>
              </a:rPr>
              <a:t>Lógica</a:t>
            </a:r>
            <a:endParaRPr sz="27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9380666" y="6488753"/>
            <a:ext cx="1325245" cy="935990"/>
          </a:xfrm>
          <a:prstGeom prst="rect">
            <a:avLst/>
          </a:prstGeom>
        </p:spPr>
        <p:txBody>
          <a:bodyPr vert="horz" wrap="square" lIns="0" tIns="711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60"/>
              </a:spcBef>
            </a:pPr>
            <a:r>
              <a:rPr sz="2450" spc="225" dirty="0">
                <a:solidFill>
                  <a:srgbClr val="133457"/>
                </a:solidFill>
                <a:latin typeface="Calibri"/>
                <a:cs typeface="Calibri"/>
              </a:rPr>
              <a:t>Crumble</a:t>
            </a:r>
            <a:endParaRPr sz="2450">
              <a:latin typeface="Calibri"/>
              <a:cs typeface="Calibri"/>
            </a:endParaRPr>
          </a:p>
          <a:p>
            <a:pPr marL="50165">
              <a:lnSpc>
                <a:spcPct val="100000"/>
              </a:lnSpc>
              <a:spcBef>
                <a:spcPts val="525"/>
              </a:spcBef>
            </a:pPr>
            <a:r>
              <a:rPr sz="2700" spc="-10" dirty="0">
                <a:solidFill>
                  <a:srgbClr val="494949"/>
                </a:solidFill>
                <a:latin typeface="Calibri"/>
                <a:cs typeface="Calibri"/>
              </a:rPr>
              <a:t>Circuitos</a:t>
            </a:r>
            <a:endParaRPr sz="27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2981741" y="6488753"/>
            <a:ext cx="1313180" cy="935990"/>
          </a:xfrm>
          <a:prstGeom prst="rect">
            <a:avLst/>
          </a:prstGeom>
        </p:spPr>
        <p:txBody>
          <a:bodyPr vert="horz" wrap="square" lIns="0" tIns="711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60"/>
              </a:spcBef>
            </a:pPr>
            <a:r>
              <a:rPr sz="2450" spc="85" dirty="0">
                <a:solidFill>
                  <a:srgbClr val="1F3452"/>
                </a:solidFill>
                <a:latin typeface="Calibri"/>
                <a:cs typeface="Calibri"/>
              </a:rPr>
              <a:t>Micro:bit</a:t>
            </a:r>
            <a:endParaRPr sz="2450">
              <a:latin typeface="Calibri"/>
              <a:cs typeface="Calibri"/>
            </a:endParaRPr>
          </a:p>
          <a:p>
            <a:pPr marL="57785">
              <a:lnSpc>
                <a:spcPct val="100000"/>
              </a:lnSpc>
              <a:spcBef>
                <a:spcPts val="525"/>
              </a:spcBef>
            </a:pPr>
            <a:r>
              <a:rPr sz="2700" spc="-10" dirty="0">
                <a:solidFill>
                  <a:srgbClr val="464646"/>
                </a:solidFill>
                <a:latin typeface="Calibri"/>
                <a:cs typeface="Calibri"/>
              </a:rPr>
              <a:t>Sensores</a:t>
            </a:r>
            <a:endParaRPr sz="27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6575413" y="6453071"/>
            <a:ext cx="1346835" cy="9683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189865">
              <a:lnSpc>
                <a:spcPct val="121200"/>
              </a:lnSpc>
              <a:spcBef>
                <a:spcPts val="95"/>
              </a:spcBef>
            </a:pPr>
            <a:r>
              <a:rPr sz="2550" spc="114" dirty="0">
                <a:solidFill>
                  <a:srgbClr val="213B5B"/>
                </a:solidFill>
                <a:latin typeface="Calibri"/>
                <a:cs typeface="Calibri"/>
              </a:rPr>
              <a:t>Nezho </a:t>
            </a:r>
            <a:r>
              <a:rPr sz="2550" spc="-10" dirty="0">
                <a:solidFill>
                  <a:srgbClr val="464646"/>
                </a:solidFill>
                <a:latin typeface="Calibri"/>
                <a:cs typeface="Calibri"/>
              </a:rPr>
              <a:t>Avanzado</a:t>
            </a:r>
            <a:endParaRPr sz="255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706" y="4460597"/>
            <a:ext cx="20080605" cy="432434"/>
          </a:xfrm>
          <a:custGeom>
            <a:avLst/>
            <a:gdLst/>
            <a:ahLst/>
            <a:cxnLst/>
            <a:rect l="l" t="t" r="r" b="b"/>
            <a:pathLst>
              <a:path w="20080605" h="432435">
                <a:moveTo>
                  <a:pt x="20080541" y="431924"/>
                </a:moveTo>
                <a:lnTo>
                  <a:pt x="0" y="431924"/>
                </a:lnTo>
                <a:lnTo>
                  <a:pt x="0" y="0"/>
                </a:lnTo>
                <a:lnTo>
                  <a:pt x="20080541" y="0"/>
                </a:lnTo>
                <a:lnTo>
                  <a:pt x="20080541" y="431924"/>
                </a:lnTo>
                <a:close/>
              </a:path>
            </a:pathLst>
          </a:custGeom>
          <a:solidFill>
            <a:srgbClr val="4B424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582393" y="4361512"/>
            <a:ext cx="6918325" cy="49720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3100" spc="300" dirty="0">
                <a:solidFill>
                  <a:srgbClr val="FFFFFF"/>
                </a:solidFill>
              </a:rPr>
              <a:t>Proyecto</a:t>
            </a:r>
            <a:r>
              <a:rPr sz="3100" spc="60" dirty="0">
                <a:solidFill>
                  <a:srgbClr val="FFFFFF"/>
                </a:solidFill>
              </a:rPr>
              <a:t> </a:t>
            </a:r>
            <a:r>
              <a:rPr sz="3100" spc="275" dirty="0">
                <a:solidFill>
                  <a:srgbClr val="FFFFFF"/>
                </a:solidFill>
              </a:rPr>
              <a:t>Global:</a:t>
            </a:r>
            <a:r>
              <a:rPr sz="3100" spc="60" dirty="0">
                <a:solidFill>
                  <a:srgbClr val="FFFFFF"/>
                </a:solidFill>
              </a:rPr>
              <a:t> </a:t>
            </a:r>
            <a:r>
              <a:rPr sz="3100" spc="355" dirty="0">
                <a:solidFill>
                  <a:srgbClr val="FFFFFF"/>
                </a:solidFill>
              </a:rPr>
              <a:t>Smart</a:t>
            </a:r>
            <a:r>
              <a:rPr sz="3100" spc="10" dirty="0">
                <a:solidFill>
                  <a:srgbClr val="FFFFFF"/>
                </a:solidFill>
              </a:rPr>
              <a:t> </a:t>
            </a:r>
            <a:r>
              <a:rPr sz="3100" spc="340" dirty="0">
                <a:solidFill>
                  <a:srgbClr val="FFFFFF"/>
                </a:solidFill>
              </a:rPr>
              <a:t>City</a:t>
            </a:r>
            <a:r>
              <a:rPr sz="3100" spc="-160" dirty="0">
                <a:solidFill>
                  <a:srgbClr val="FFFFFF"/>
                </a:solidFill>
              </a:rPr>
              <a:t> </a:t>
            </a:r>
            <a:r>
              <a:rPr sz="3100" spc="280" dirty="0">
                <a:solidFill>
                  <a:srgbClr val="FFFFFF"/>
                </a:solidFill>
              </a:rPr>
              <a:t>Escolor</a:t>
            </a:r>
            <a:endParaRPr sz="3100"/>
          </a:p>
        </p:txBody>
      </p:sp>
      <p:sp>
        <p:nvSpPr>
          <p:cNvPr id="4" name="object 4"/>
          <p:cNvSpPr/>
          <p:nvPr/>
        </p:nvSpPr>
        <p:spPr>
          <a:xfrm>
            <a:off x="15706" y="5026025"/>
            <a:ext cx="20080605" cy="322580"/>
          </a:xfrm>
          <a:custGeom>
            <a:avLst/>
            <a:gdLst/>
            <a:ahLst/>
            <a:cxnLst/>
            <a:rect l="l" t="t" r="r" b="b"/>
            <a:pathLst>
              <a:path w="20080605" h="322579">
                <a:moveTo>
                  <a:pt x="20080541" y="321979"/>
                </a:moveTo>
                <a:lnTo>
                  <a:pt x="0" y="321979"/>
                </a:lnTo>
                <a:lnTo>
                  <a:pt x="0" y="0"/>
                </a:lnTo>
                <a:lnTo>
                  <a:pt x="20080541" y="0"/>
                </a:lnTo>
                <a:lnTo>
                  <a:pt x="20080541" y="321979"/>
                </a:lnTo>
                <a:close/>
              </a:path>
            </a:pathLst>
          </a:custGeom>
          <a:solidFill>
            <a:srgbClr val="49414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5129514" y="4913197"/>
            <a:ext cx="9831070" cy="4381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700" spc="-365" dirty="0">
                <a:solidFill>
                  <a:srgbClr val="FFFFFF"/>
                </a:solidFill>
                <a:latin typeface="Arial MT"/>
                <a:cs typeface="Arial MT"/>
              </a:rPr>
              <a:t>La</a:t>
            </a:r>
            <a:r>
              <a:rPr sz="2700" spc="-5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00" spc="-140" dirty="0">
                <a:solidFill>
                  <a:srgbClr val="FFFFFF"/>
                </a:solidFill>
                <a:latin typeface="Arial MT"/>
                <a:cs typeface="Arial MT"/>
              </a:rPr>
              <a:t>integración</a:t>
            </a:r>
            <a:r>
              <a:rPr sz="2700" spc="-5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00" spc="-80" dirty="0">
                <a:solidFill>
                  <a:srgbClr val="FFFFFF"/>
                </a:solidFill>
                <a:latin typeface="Arial MT"/>
                <a:cs typeface="Arial MT"/>
              </a:rPr>
              <a:t>total</a:t>
            </a:r>
            <a:r>
              <a:rPr sz="2700" spc="-11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00" spc="-250" dirty="0">
                <a:solidFill>
                  <a:srgbClr val="FFFFFF"/>
                </a:solidFill>
                <a:latin typeface="Arial MT"/>
                <a:cs typeface="Arial MT"/>
              </a:rPr>
              <a:t>de</a:t>
            </a:r>
            <a:r>
              <a:rPr sz="2700" spc="-8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00" spc="-210" dirty="0">
                <a:solidFill>
                  <a:srgbClr val="FFFFFF"/>
                </a:solidFill>
                <a:latin typeface="Arial MT"/>
                <a:cs typeface="Arial MT"/>
              </a:rPr>
              <a:t>todas</a:t>
            </a:r>
            <a:r>
              <a:rPr sz="2700" spc="2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00" spc="-254" dirty="0">
                <a:solidFill>
                  <a:srgbClr val="FFFFFF"/>
                </a:solidFill>
                <a:latin typeface="Arial MT"/>
                <a:cs typeface="Arial MT"/>
              </a:rPr>
              <a:t>las</a:t>
            </a:r>
            <a:r>
              <a:rPr sz="2700" spc="-5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00" spc="-150" dirty="0">
                <a:solidFill>
                  <a:srgbClr val="FFFFFF"/>
                </a:solidFill>
                <a:latin typeface="Arial MT"/>
                <a:cs typeface="Arial MT"/>
              </a:rPr>
              <a:t>herramientas</a:t>
            </a:r>
            <a:r>
              <a:rPr sz="2700" spc="12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00" spc="-250" dirty="0">
                <a:solidFill>
                  <a:srgbClr val="FFFFFF"/>
                </a:solidFill>
                <a:latin typeface="Arial MT"/>
                <a:cs typeface="Arial MT"/>
              </a:rPr>
              <a:t>en</a:t>
            </a:r>
            <a:r>
              <a:rPr sz="2700" spc="-20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00" spc="-175" dirty="0">
                <a:solidFill>
                  <a:srgbClr val="F9F9F9"/>
                </a:solidFill>
                <a:latin typeface="Arial MT"/>
                <a:cs typeface="Arial MT"/>
              </a:rPr>
              <a:t>un</a:t>
            </a:r>
            <a:r>
              <a:rPr sz="2700" spc="-204" dirty="0">
                <a:solidFill>
                  <a:srgbClr val="F9F9F9"/>
                </a:solidFill>
                <a:latin typeface="Arial MT"/>
                <a:cs typeface="Arial MT"/>
              </a:rPr>
              <a:t> </a:t>
            </a:r>
            <a:r>
              <a:rPr sz="2700" spc="-215" dirty="0">
                <a:solidFill>
                  <a:srgbClr val="FFFFFF"/>
                </a:solidFill>
                <a:latin typeface="Arial MT"/>
                <a:cs typeface="Arial MT"/>
              </a:rPr>
              <a:t>ecosistema</a:t>
            </a:r>
            <a:r>
              <a:rPr sz="2700" spc="10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700" spc="-145" dirty="0">
                <a:solidFill>
                  <a:srgbClr val="FFFFFF"/>
                </a:solidFill>
                <a:latin typeface="Arial MT"/>
                <a:cs typeface="Arial MT"/>
              </a:rPr>
              <a:t>simulado.</a:t>
            </a:r>
            <a:endParaRPr sz="2700">
              <a:latin typeface="Arial MT"/>
              <a:cs typeface="Arial MT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5706" y="5795635"/>
            <a:ext cx="20080605" cy="322580"/>
          </a:xfrm>
          <a:custGeom>
            <a:avLst/>
            <a:gdLst/>
            <a:ahLst/>
            <a:cxnLst/>
            <a:rect l="l" t="t" r="r" b="b"/>
            <a:pathLst>
              <a:path w="20080605" h="322579">
                <a:moveTo>
                  <a:pt x="20080541" y="321979"/>
                </a:moveTo>
                <a:lnTo>
                  <a:pt x="0" y="321979"/>
                </a:lnTo>
                <a:lnTo>
                  <a:pt x="0" y="0"/>
                </a:lnTo>
                <a:lnTo>
                  <a:pt x="20080541" y="0"/>
                </a:lnTo>
                <a:lnTo>
                  <a:pt x="20080541" y="321979"/>
                </a:lnTo>
                <a:close/>
              </a:path>
            </a:pathLst>
          </a:custGeom>
          <a:solidFill>
            <a:srgbClr val="423A3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5145120" y="5699168"/>
            <a:ext cx="3829050" cy="41846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241935" indent="-229235">
              <a:lnSpc>
                <a:spcPct val="100000"/>
              </a:lnSpc>
              <a:spcBef>
                <a:spcPts val="125"/>
              </a:spcBef>
              <a:buChar char="•"/>
              <a:tabLst>
                <a:tab pos="241935" algn="l"/>
              </a:tabLst>
            </a:pPr>
            <a:r>
              <a:rPr sz="2550" spc="-50" dirty="0">
                <a:solidFill>
                  <a:srgbClr val="FFFFFF"/>
                </a:solidFill>
                <a:latin typeface="Arial MT"/>
                <a:cs typeface="Arial MT"/>
              </a:rPr>
              <a:t>Transporte:</a:t>
            </a:r>
            <a:r>
              <a:rPr sz="2550" spc="-7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550" spc="-100" dirty="0">
                <a:solidFill>
                  <a:srgbClr val="FFFFFF"/>
                </a:solidFill>
                <a:latin typeface="Arial MT"/>
                <a:cs typeface="Arial MT"/>
              </a:rPr>
              <a:t>Robots</a:t>
            </a:r>
            <a:r>
              <a:rPr sz="2550" spc="-7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550" spc="-145" dirty="0">
                <a:solidFill>
                  <a:srgbClr val="FFFFFF"/>
                </a:solidFill>
                <a:latin typeface="Arial MT"/>
                <a:cs typeface="Arial MT"/>
              </a:rPr>
              <a:t>TRUE.</a:t>
            </a:r>
            <a:endParaRPr sz="2550">
              <a:latin typeface="Arial MT"/>
              <a:cs typeface="Arial M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0219132" y="5715529"/>
            <a:ext cx="4258945" cy="3987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7650" indent="-234950">
              <a:lnSpc>
                <a:spcPct val="100000"/>
              </a:lnSpc>
              <a:spcBef>
                <a:spcPts val="95"/>
              </a:spcBef>
              <a:buChar char="•"/>
              <a:tabLst>
                <a:tab pos="247650" algn="l"/>
              </a:tabLst>
            </a:pPr>
            <a:r>
              <a:rPr sz="2450" spc="-25" dirty="0">
                <a:solidFill>
                  <a:srgbClr val="FFFFFF"/>
                </a:solidFill>
                <a:latin typeface="Arial MT"/>
                <a:cs typeface="Arial MT"/>
              </a:rPr>
              <a:t>Vialidad:</a:t>
            </a:r>
            <a:r>
              <a:rPr sz="2450" spc="-14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50" spc="-65" dirty="0">
                <a:solidFill>
                  <a:srgbClr val="FFFFFF"/>
                </a:solidFill>
                <a:latin typeface="Arial MT"/>
                <a:cs typeface="Arial MT"/>
              </a:rPr>
              <a:t>Semáforos</a:t>
            </a:r>
            <a:r>
              <a:rPr sz="2450" spc="-3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50" spc="-10" dirty="0">
                <a:solidFill>
                  <a:srgbClr val="FFFFFF"/>
                </a:solidFill>
                <a:latin typeface="Arial MT"/>
                <a:cs typeface="Arial MT"/>
              </a:rPr>
              <a:t>Crumble.</a:t>
            </a:r>
            <a:endParaRPr sz="2450">
              <a:latin typeface="Arial MT"/>
              <a:cs typeface="Arial MT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15706" y="6580951"/>
            <a:ext cx="20080605" cy="322580"/>
          </a:xfrm>
          <a:custGeom>
            <a:avLst/>
            <a:gdLst/>
            <a:ahLst/>
            <a:cxnLst/>
            <a:rect l="l" t="t" r="r" b="b"/>
            <a:pathLst>
              <a:path w="20080605" h="322579">
                <a:moveTo>
                  <a:pt x="20080541" y="321979"/>
                </a:moveTo>
                <a:lnTo>
                  <a:pt x="0" y="321979"/>
                </a:lnTo>
                <a:lnTo>
                  <a:pt x="0" y="0"/>
                </a:lnTo>
                <a:lnTo>
                  <a:pt x="20080541" y="0"/>
                </a:lnTo>
                <a:lnTo>
                  <a:pt x="20080541" y="321979"/>
                </a:lnTo>
                <a:close/>
              </a:path>
            </a:pathLst>
          </a:custGeom>
          <a:solidFill>
            <a:srgbClr val="644F2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5145991" y="6500845"/>
            <a:ext cx="4074795" cy="3987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38760" indent="-226060">
              <a:lnSpc>
                <a:spcPct val="100000"/>
              </a:lnSpc>
              <a:spcBef>
                <a:spcPts val="95"/>
              </a:spcBef>
              <a:buChar char="•"/>
              <a:tabLst>
                <a:tab pos="238760" algn="l"/>
              </a:tabLst>
            </a:pPr>
            <a:r>
              <a:rPr sz="2450" dirty="0">
                <a:solidFill>
                  <a:srgbClr val="FFFFFF"/>
                </a:solidFill>
                <a:latin typeface="Arial MT"/>
                <a:cs typeface="Arial MT"/>
              </a:rPr>
              <a:t>Gestión:</a:t>
            </a:r>
            <a:r>
              <a:rPr sz="2450" spc="-14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50" spc="-110" dirty="0">
                <a:solidFill>
                  <a:srgbClr val="FFFFFF"/>
                </a:solidFill>
                <a:latin typeface="Arial MT"/>
                <a:cs typeface="Arial MT"/>
              </a:rPr>
              <a:t>Sensores</a:t>
            </a:r>
            <a:r>
              <a:rPr sz="2450" spc="5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50" spc="-10" dirty="0">
                <a:solidFill>
                  <a:srgbClr val="FFFFFF"/>
                </a:solidFill>
                <a:latin typeface="Arial MT"/>
                <a:cs typeface="Arial MT"/>
              </a:rPr>
              <a:t>Micro:bit.</a:t>
            </a:r>
            <a:endParaRPr sz="2450">
              <a:latin typeface="Arial MT"/>
              <a:cs typeface="Arial MT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0219132" y="6500845"/>
            <a:ext cx="4692015" cy="3987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95"/>
              </a:spcBef>
              <a:buChar char="•"/>
              <a:tabLst>
                <a:tab pos="241300" algn="l"/>
              </a:tabLst>
            </a:pPr>
            <a:r>
              <a:rPr sz="2450" spc="-40" dirty="0">
                <a:solidFill>
                  <a:srgbClr val="FFFFFF"/>
                </a:solidFill>
                <a:latin typeface="Arial MT"/>
                <a:cs typeface="Arial MT"/>
              </a:rPr>
              <a:t>Simulación:</a:t>
            </a:r>
            <a:r>
              <a:rPr sz="2450" spc="-1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50" spc="-10" dirty="0">
                <a:solidFill>
                  <a:srgbClr val="FFFFFF"/>
                </a:solidFill>
                <a:latin typeface="Arial MT"/>
                <a:cs typeface="Arial MT"/>
              </a:rPr>
              <a:t>Software</a:t>
            </a:r>
            <a:r>
              <a:rPr sz="2450" spc="-13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50" spc="-20" dirty="0">
                <a:solidFill>
                  <a:srgbClr val="FFFFFF"/>
                </a:solidFill>
                <a:latin typeface="Arial MT"/>
                <a:cs typeface="Arial MT"/>
              </a:rPr>
              <a:t>Clic</a:t>
            </a:r>
            <a:r>
              <a:rPr sz="2450" spc="-10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50" dirty="0">
                <a:solidFill>
                  <a:srgbClr val="FFFFFF"/>
                </a:solidFill>
                <a:latin typeface="Arial MT"/>
                <a:cs typeface="Arial MT"/>
              </a:rPr>
              <a:t>&amp;</a:t>
            </a:r>
            <a:r>
              <a:rPr sz="2450" spc="-15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50" spc="-55" dirty="0">
                <a:solidFill>
                  <a:srgbClr val="FFFFFF"/>
                </a:solidFill>
                <a:latin typeface="Arial MT"/>
                <a:cs typeface="Arial MT"/>
              </a:rPr>
              <a:t>Play.</a:t>
            </a:r>
            <a:endParaRPr sz="245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56506" y="3675280"/>
            <a:ext cx="1413569" cy="785316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1287918" y="8485344"/>
            <a:ext cx="17591405" cy="0"/>
          </a:xfrm>
          <a:custGeom>
            <a:avLst/>
            <a:gdLst/>
            <a:ahLst/>
            <a:cxnLst/>
            <a:rect l="l" t="t" r="r" b="b"/>
            <a:pathLst>
              <a:path w="17591405">
                <a:moveTo>
                  <a:pt x="0" y="0"/>
                </a:moveTo>
                <a:lnTo>
                  <a:pt x="17591088" y="0"/>
                </a:lnTo>
              </a:path>
            </a:pathLst>
          </a:custGeom>
          <a:ln w="23559">
            <a:solidFill>
              <a:srgbClr val="74747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287918" y="7213131"/>
            <a:ext cx="17591405" cy="0"/>
          </a:xfrm>
          <a:custGeom>
            <a:avLst/>
            <a:gdLst/>
            <a:ahLst/>
            <a:cxnLst/>
            <a:rect l="l" t="t" r="r" b="b"/>
            <a:pathLst>
              <a:path w="17591405">
                <a:moveTo>
                  <a:pt x="0" y="0"/>
                </a:moveTo>
                <a:lnTo>
                  <a:pt x="17591088" y="0"/>
                </a:lnTo>
              </a:path>
            </a:pathLst>
          </a:custGeom>
          <a:ln w="23559">
            <a:solidFill>
              <a:srgbClr val="74747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287918" y="5940918"/>
            <a:ext cx="17591405" cy="0"/>
          </a:xfrm>
          <a:custGeom>
            <a:avLst/>
            <a:gdLst/>
            <a:ahLst/>
            <a:cxnLst/>
            <a:rect l="l" t="t" r="r" b="b"/>
            <a:pathLst>
              <a:path w="17591405">
                <a:moveTo>
                  <a:pt x="0" y="0"/>
                </a:moveTo>
                <a:lnTo>
                  <a:pt x="17591088" y="0"/>
                </a:lnTo>
              </a:path>
            </a:pathLst>
          </a:custGeom>
          <a:ln w="23559">
            <a:solidFill>
              <a:srgbClr val="74747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287918" y="4668706"/>
            <a:ext cx="17591405" cy="0"/>
          </a:xfrm>
          <a:custGeom>
            <a:avLst/>
            <a:gdLst/>
            <a:ahLst/>
            <a:cxnLst/>
            <a:rect l="l" t="t" r="r" b="b"/>
            <a:pathLst>
              <a:path w="17591405">
                <a:moveTo>
                  <a:pt x="0" y="0"/>
                </a:moveTo>
                <a:lnTo>
                  <a:pt x="17591088" y="0"/>
                </a:lnTo>
              </a:path>
            </a:pathLst>
          </a:custGeom>
          <a:ln w="23559">
            <a:solidFill>
              <a:srgbClr val="74747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256506" y="8764130"/>
            <a:ext cx="1413569" cy="785316"/>
          </a:xfrm>
          <a:prstGeom prst="rect">
            <a:avLst/>
          </a:prstGeom>
        </p:spPr>
      </p:pic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962967" rIns="0" bIns="0" rtlCol="0">
            <a:spAutoFit/>
          </a:bodyPr>
          <a:lstStyle/>
          <a:p>
            <a:pPr marL="34290">
              <a:lnSpc>
                <a:spcPct val="100000"/>
              </a:lnSpc>
              <a:spcBef>
                <a:spcPts val="120"/>
              </a:spcBef>
            </a:pPr>
            <a:r>
              <a:rPr spc="254" dirty="0"/>
              <a:t>Image</a:t>
            </a:r>
            <a:r>
              <a:rPr spc="-365" dirty="0"/>
              <a:t> </a:t>
            </a:r>
            <a:r>
              <a:rPr spc="-10" dirty="0"/>
              <a:t>Sources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3048243" y="3586550"/>
            <a:ext cx="6924040" cy="824865"/>
          </a:xfrm>
          <a:prstGeom prst="rect">
            <a:avLst/>
          </a:prstGeom>
        </p:spPr>
        <p:txBody>
          <a:bodyPr vert="horz" wrap="square" lIns="0" tIns="106680" rIns="0" bIns="0" rtlCol="0">
            <a:spAutoFit/>
          </a:bodyPr>
          <a:lstStyle/>
          <a:p>
            <a:pPr marL="13970">
              <a:lnSpc>
                <a:spcPct val="100000"/>
              </a:lnSpc>
              <a:spcBef>
                <a:spcPts val="840"/>
              </a:spcBef>
            </a:pPr>
            <a:r>
              <a:rPr sz="1650" dirty="0">
                <a:solidFill>
                  <a:srgbClr val="3F3F3F"/>
                </a:solidFill>
                <a:latin typeface="Calibri"/>
                <a:cs typeface="Calibri"/>
                <a:hlinkClick r:id="rId4"/>
              </a:rPr>
              <a:t>https://www.robot-advance.com/EN/ori-trutrue-educationaI-robot-</a:t>
            </a:r>
            <a:r>
              <a:rPr sz="1650" spc="-10" dirty="0">
                <a:solidFill>
                  <a:srgbClr val="3F3F3F"/>
                </a:solidFill>
                <a:latin typeface="Calibri"/>
                <a:cs typeface="Calibri"/>
                <a:hlinkClick r:id="rId4"/>
              </a:rPr>
              <a:t>2847.jpg</a:t>
            </a:r>
            <a:endParaRPr sz="165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935"/>
              </a:spcBef>
            </a:pPr>
            <a:r>
              <a:rPr sz="2200" spc="-90" dirty="0">
                <a:solidFill>
                  <a:srgbClr val="3B3B3B"/>
                </a:solidFill>
                <a:latin typeface="Calibri"/>
                <a:cs typeface="Calibri"/>
              </a:rPr>
              <a:t>Source:</a:t>
            </a:r>
            <a:r>
              <a:rPr sz="2200" spc="90" dirty="0">
                <a:solidFill>
                  <a:srgbClr val="3B3B3B"/>
                </a:solidFill>
                <a:latin typeface="Calibri"/>
                <a:cs typeface="Calibri"/>
              </a:rPr>
              <a:t> </a:t>
            </a:r>
            <a:r>
              <a:rPr sz="2200" spc="-80" dirty="0">
                <a:solidFill>
                  <a:srgbClr val="4B42CF"/>
                </a:solidFill>
                <a:latin typeface="Calibri"/>
                <a:cs typeface="Calibri"/>
                <a:hlinkClick r:id="rId5"/>
              </a:rPr>
              <a:t>www.robot-</a:t>
            </a:r>
            <a:r>
              <a:rPr sz="2200" spc="-10" dirty="0">
                <a:solidFill>
                  <a:srgbClr val="4B42CF"/>
                </a:solidFill>
                <a:latin typeface="Calibri"/>
                <a:cs typeface="Calibri"/>
                <a:hlinkClick r:id="rId5"/>
              </a:rPr>
              <a:t>advance.com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075040" y="4858764"/>
            <a:ext cx="1445260" cy="824865"/>
          </a:xfrm>
          <a:prstGeom prst="rect">
            <a:avLst/>
          </a:prstGeom>
        </p:spPr>
        <p:txBody>
          <a:bodyPr vert="horz" wrap="square" lIns="0" tIns="106680" rIns="0" bIns="0" rtlCol="0">
            <a:spAutoFit/>
          </a:bodyPr>
          <a:lstStyle/>
          <a:p>
            <a:pPr marL="235585">
              <a:lnSpc>
                <a:spcPct val="100000"/>
              </a:lnSpc>
              <a:spcBef>
                <a:spcPts val="840"/>
              </a:spcBef>
              <a:tabLst>
                <a:tab pos="495300" algn="l"/>
                <a:tab pos="983615" algn="l"/>
                <a:tab pos="1257935" algn="l"/>
              </a:tabLst>
            </a:pPr>
            <a:r>
              <a:rPr sz="1650" spc="-345" dirty="0">
                <a:solidFill>
                  <a:srgbClr val="606060"/>
                </a:solidFill>
                <a:latin typeface="Calibri"/>
                <a:cs typeface="Calibri"/>
              </a:rPr>
              <a:t>*’</a:t>
            </a:r>
            <a:r>
              <a:rPr sz="1650" dirty="0">
                <a:solidFill>
                  <a:srgbClr val="606060"/>
                </a:solidFill>
                <a:latin typeface="Calibri"/>
                <a:cs typeface="Calibri"/>
              </a:rPr>
              <a:t>	</a:t>
            </a:r>
            <a:r>
              <a:rPr sz="1650" spc="-25" dirty="0">
                <a:solidFill>
                  <a:srgbClr val="565656"/>
                </a:solidFill>
                <a:latin typeface="Calibri"/>
                <a:cs typeface="Calibri"/>
              </a:rPr>
              <a:t>.”</a:t>
            </a:r>
            <a:r>
              <a:rPr sz="1650" dirty="0">
                <a:solidFill>
                  <a:srgbClr val="565656"/>
                </a:solidFill>
                <a:latin typeface="Calibri"/>
                <a:cs typeface="Calibri"/>
              </a:rPr>
              <a:t>	</a:t>
            </a:r>
            <a:r>
              <a:rPr sz="1650" spc="-50" dirty="0">
                <a:solidFill>
                  <a:srgbClr val="565656"/>
                </a:solidFill>
                <a:latin typeface="Calibri"/>
                <a:cs typeface="Calibri"/>
              </a:rPr>
              <a:t>'</a:t>
            </a:r>
            <a:r>
              <a:rPr sz="1650" dirty="0">
                <a:solidFill>
                  <a:srgbClr val="565656"/>
                </a:solidFill>
                <a:latin typeface="Calibri"/>
                <a:cs typeface="Calibri"/>
              </a:rPr>
              <a:t>	</a:t>
            </a:r>
            <a:r>
              <a:rPr sz="1650" spc="-25" dirty="0">
                <a:solidFill>
                  <a:srgbClr val="565656"/>
                </a:solidFill>
                <a:latin typeface="Calibri"/>
                <a:cs typeface="Calibri"/>
              </a:rPr>
              <a:t>',</a:t>
            </a:r>
            <a:endParaRPr sz="165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935"/>
              </a:spcBef>
              <a:tabLst>
                <a:tab pos="521970" algn="l"/>
                <a:tab pos="734060" algn="l"/>
                <a:tab pos="1384935" algn="l"/>
              </a:tabLst>
            </a:pPr>
            <a:r>
              <a:rPr sz="2200" spc="-50" dirty="0">
                <a:solidFill>
                  <a:srgbClr val="676767"/>
                </a:solidFill>
                <a:latin typeface="Calibri"/>
                <a:cs typeface="Calibri"/>
              </a:rPr>
              <a:t>,</a:t>
            </a:r>
            <a:r>
              <a:rPr sz="2200" dirty="0">
                <a:solidFill>
                  <a:srgbClr val="676767"/>
                </a:solidFill>
                <a:latin typeface="Calibri"/>
                <a:cs typeface="Calibri"/>
              </a:rPr>
              <a:t>	</a:t>
            </a:r>
            <a:r>
              <a:rPr sz="2200" spc="-50" dirty="0">
                <a:solidFill>
                  <a:srgbClr val="383838"/>
                </a:solidFill>
                <a:latin typeface="Calibri"/>
                <a:cs typeface="Calibri"/>
              </a:rPr>
              <a:t>.</a:t>
            </a:r>
            <a:r>
              <a:rPr sz="2200" dirty="0">
                <a:solidFill>
                  <a:srgbClr val="383838"/>
                </a:solidFill>
                <a:latin typeface="Calibri"/>
                <a:cs typeface="Calibri"/>
              </a:rPr>
              <a:t>	</a:t>
            </a:r>
            <a:r>
              <a:rPr sz="2200" spc="160" dirty="0">
                <a:solidFill>
                  <a:srgbClr val="383838"/>
                </a:solidFill>
                <a:latin typeface="Calibri"/>
                <a:cs typeface="Calibri"/>
              </a:rPr>
              <a:t>.</a:t>
            </a:r>
            <a:r>
              <a:rPr sz="2200" spc="160" dirty="0">
                <a:solidFill>
                  <a:srgbClr val="495B69"/>
                </a:solidFill>
                <a:latin typeface="Calibri"/>
                <a:cs typeface="Calibri"/>
              </a:rPr>
              <a:t>.</a:t>
            </a:r>
            <a:r>
              <a:rPr sz="2200" spc="160" dirty="0">
                <a:solidFill>
                  <a:srgbClr val="3D3D3D"/>
                </a:solidFill>
                <a:latin typeface="Calibri"/>
                <a:cs typeface="Calibri"/>
              </a:rPr>
              <a:t>;^</a:t>
            </a:r>
            <a:r>
              <a:rPr sz="2200" dirty="0">
                <a:solidFill>
                  <a:srgbClr val="3D3D3D"/>
                </a:solidFill>
                <a:latin typeface="Calibri"/>
                <a:cs typeface="Calibri"/>
              </a:rPr>
              <a:t>	</a:t>
            </a:r>
            <a:r>
              <a:rPr sz="2200" spc="-125" dirty="0">
                <a:solidFill>
                  <a:srgbClr val="3D3D3D"/>
                </a:solidFill>
                <a:latin typeface="Calibri"/>
                <a:cs typeface="Calibri"/>
              </a:rPr>
              <a:t>,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048243" y="4858764"/>
            <a:ext cx="8411210" cy="824865"/>
          </a:xfrm>
          <a:prstGeom prst="rect">
            <a:avLst/>
          </a:prstGeom>
        </p:spPr>
        <p:txBody>
          <a:bodyPr vert="horz" wrap="square" lIns="0" tIns="106680" rIns="0" bIns="0" rtlCol="0">
            <a:spAutoFit/>
          </a:bodyPr>
          <a:lstStyle/>
          <a:p>
            <a:pPr marL="13970">
              <a:lnSpc>
                <a:spcPct val="100000"/>
              </a:lnSpc>
              <a:spcBef>
                <a:spcPts val="840"/>
              </a:spcBef>
              <a:tabLst>
                <a:tab pos="5407025" algn="l"/>
              </a:tabLst>
            </a:pPr>
            <a:r>
              <a:rPr sz="1650" dirty="0">
                <a:solidFill>
                  <a:srgbClr val="3A3A3A"/>
                </a:solidFill>
                <a:latin typeface="Calibri"/>
                <a:cs typeface="Calibri"/>
              </a:rPr>
              <a:t>https://shop.4tronix.co.uk/cdn/shop/products/Crumble</a:t>
            </a:r>
            <a:r>
              <a:rPr sz="1650" spc="55" dirty="0">
                <a:solidFill>
                  <a:srgbClr val="3A3A3A"/>
                </a:solidFill>
                <a:latin typeface="Calibri"/>
                <a:cs typeface="Calibri"/>
              </a:rPr>
              <a:t>  </a:t>
            </a:r>
            <a:r>
              <a:rPr sz="1650" spc="-25" dirty="0">
                <a:solidFill>
                  <a:srgbClr val="757E8A"/>
                </a:solidFill>
                <a:latin typeface="Calibri"/>
                <a:cs typeface="Calibri"/>
              </a:rPr>
              <a:t>800</a:t>
            </a:r>
            <a:r>
              <a:rPr sz="1650" dirty="0">
                <a:solidFill>
                  <a:srgbClr val="757E8A"/>
                </a:solidFill>
                <a:latin typeface="Calibri"/>
                <a:cs typeface="Calibri"/>
              </a:rPr>
              <a:t>	</a:t>
            </a:r>
            <a:r>
              <a:rPr sz="1650" spc="95" dirty="0">
                <a:solidFill>
                  <a:srgbClr val="414141"/>
                </a:solidFill>
                <a:latin typeface="Calibri"/>
                <a:cs typeface="Calibri"/>
              </a:rPr>
              <a:t>1024x1024.jpg?v=</a:t>
            </a:r>
            <a:r>
              <a:rPr sz="1650" spc="95" dirty="0">
                <a:solidFill>
                  <a:srgbClr val="424242"/>
                </a:solidFill>
                <a:latin typeface="Calibri"/>
                <a:cs typeface="Calibri"/>
              </a:rPr>
              <a:t>1502452</a:t>
            </a:r>
            <a:r>
              <a:rPr sz="1650" spc="-170" dirty="0">
                <a:solidFill>
                  <a:srgbClr val="424242"/>
                </a:solidFill>
                <a:latin typeface="Calibri"/>
                <a:cs typeface="Calibri"/>
              </a:rPr>
              <a:t> </a:t>
            </a:r>
            <a:r>
              <a:rPr sz="1650" spc="95" dirty="0">
                <a:solidFill>
                  <a:srgbClr val="464646"/>
                </a:solidFill>
                <a:latin typeface="Calibri"/>
                <a:cs typeface="Calibri"/>
              </a:rPr>
              <a:t>154</a:t>
            </a:r>
            <a:endParaRPr sz="165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935"/>
              </a:spcBef>
            </a:pPr>
            <a:r>
              <a:rPr sz="2200" spc="-85" dirty="0">
                <a:solidFill>
                  <a:srgbClr val="383838"/>
                </a:solidFill>
                <a:latin typeface="Calibri"/>
                <a:cs typeface="Calibri"/>
              </a:rPr>
              <a:t>Source:</a:t>
            </a:r>
            <a:r>
              <a:rPr sz="2200" spc="-10" dirty="0">
                <a:solidFill>
                  <a:srgbClr val="383838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5046CC"/>
                </a:solidFill>
                <a:latin typeface="Calibri"/>
                <a:cs typeface="Calibri"/>
              </a:rPr>
              <a:t>shop.4tronix.co.uk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048243" y="6130976"/>
            <a:ext cx="8227695" cy="824865"/>
          </a:xfrm>
          <a:prstGeom prst="rect">
            <a:avLst/>
          </a:prstGeom>
        </p:spPr>
        <p:txBody>
          <a:bodyPr vert="horz" wrap="square" lIns="0" tIns="106680" rIns="0" bIns="0" rtlCol="0">
            <a:spAutoFit/>
          </a:bodyPr>
          <a:lstStyle/>
          <a:p>
            <a:pPr marL="13970">
              <a:lnSpc>
                <a:spcPct val="100000"/>
              </a:lnSpc>
              <a:spcBef>
                <a:spcPts val="840"/>
              </a:spcBef>
            </a:pPr>
            <a:r>
              <a:rPr sz="1650" spc="20" dirty="0">
                <a:solidFill>
                  <a:srgbClr val="424242"/>
                </a:solidFill>
                <a:latin typeface="Calibri"/>
                <a:cs typeface="Calibri"/>
                <a:hlinkClick r:id="rId6"/>
              </a:rPr>
              <a:t>https://www.sgeducation.ie/images/thumbs/004ó5</a:t>
            </a:r>
            <a:r>
              <a:rPr sz="1650" spc="25" dirty="0">
                <a:solidFill>
                  <a:srgbClr val="424242"/>
                </a:solidFill>
                <a:latin typeface="Calibri"/>
                <a:cs typeface="Calibri"/>
              </a:rPr>
              <a:t> </a:t>
            </a:r>
            <a:r>
              <a:rPr sz="1650" spc="20" dirty="0">
                <a:solidFill>
                  <a:srgbClr val="565D6B"/>
                </a:solidFill>
                <a:latin typeface="Calibri"/>
                <a:cs typeface="Calibri"/>
              </a:rPr>
              <a:t>93</a:t>
            </a:r>
            <a:r>
              <a:rPr sz="1650" spc="225" dirty="0">
                <a:solidFill>
                  <a:srgbClr val="565D6B"/>
                </a:solidFill>
                <a:latin typeface="Calibri"/>
                <a:cs typeface="Calibri"/>
              </a:rPr>
              <a:t>  </a:t>
            </a:r>
            <a:r>
              <a:rPr sz="1650" spc="20" dirty="0">
                <a:solidFill>
                  <a:srgbClr val="3F3F3F"/>
                </a:solidFill>
                <a:latin typeface="Calibri"/>
                <a:cs typeface="Calibri"/>
              </a:rPr>
              <a:t>sg-microbit-</a:t>
            </a:r>
            <a:r>
              <a:rPr sz="1650" spc="50" dirty="0">
                <a:solidFill>
                  <a:srgbClr val="3F3F3F"/>
                </a:solidFill>
                <a:latin typeface="Calibri"/>
                <a:cs typeface="Calibri"/>
              </a:rPr>
              <a:t>v2-</a:t>
            </a:r>
            <a:r>
              <a:rPr sz="1650" spc="20" dirty="0">
                <a:solidFill>
                  <a:srgbClr val="3F3F3F"/>
                </a:solidFill>
                <a:latin typeface="Calibri"/>
                <a:cs typeface="Calibri"/>
              </a:rPr>
              <a:t>project-kit</a:t>
            </a:r>
            <a:r>
              <a:rPr sz="1650" spc="135" dirty="0">
                <a:solidFill>
                  <a:srgbClr val="3F3F3F"/>
                </a:solidFill>
                <a:latin typeface="Calibri"/>
                <a:cs typeface="Calibri"/>
              </a:rPr>
              <a:t>  </a:t>
            </a:r>
            <a:r>
              <a:rPr sz="1650" spc="-10" dirty="0">
                <a:solidFill>
                  <a:srgbClr val="494949"/>
                </a:solidFill>
                <a:latin typeface="Calibri"/>
                <a:cs typeface="Calibri"/>
              </a:rPr>
              <a:t>510.jpeg</a:t>
            </a:r>
            <a:endParaRPr sz="165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935"/>
              </a:spcBef>
            </a:pPr>
            <a:r>
              <a:rPr sz="2200" spc="-90" dirty="0">
                <a:solidFill>
                  <a:srgbClr val="424242"/>
                </a:solidFill>
                <a:latin typeface="Calibri"/>
                <a:cs typeface="Calibri"/>
              </a:rPr>
              <a:t>Source:</a:t>
            </a:r>
            <a:r>
              <a:rPr sz="2200" spc="-5" dirty="0">
                <a:solidFill>
                  <a:srgbClr val="424242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4656B3"/>
                </a:solidFill>
                <a:latin typeface="Calibri"/>
                <a:cs typeface="Calibri"/>
                <a:hlinkClick r:id="rId7"/>
              </a:rPr>
              <a:t>www.sgeducation.ie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265374" y="6596391"/>
            <a:ext cx="223520" cy="35941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200" spc="-25" dirty="0">
                <a:solidFill>
                  <a:srgbClr val="8CA5B3"/>
                </a:solidFill>
                <a:latin typeface="Calibri"/>
                <a:cs typeface="Calibri"/>
              </a:rPr>
              <a:t>g'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228596" y="7580000"/>
            <a:ext cx="173672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76860" algn="l"/>
              </a:tabLst>
            </a:pPr>
            <a:r>
              <a:rPr sz="1800" spc="-50" dirty="0">
                <a:solidFill>
                  <a:srgbClr val="525252"/>
                </a:solidFill>
                <a:latin typeface="Calibri"/>
                <a:cs typeface="Calibri"/>
              </a:rPr>
              <a:t>“</a:t>
            </a:r>
            <a:r>
              <a:rPr sz="1800" dirty="0">
                <a:solidFill>
                  <a:srgbClr val="525252"/>
                </a:solidFill>
                <a:latin typeface="Calibri"/>
                <a:cs typeface="Calibri"/>
              </a:rPr>
              <a:t>	T</a:t>
            </a:r>
            <a:r>
              <a:rPr sz="1800" spc="260" dirty="0">
                <a:solidFill>
                  <a:srgbClr val="525252"/>
                </a:solidFill>
                <a:latin typeface="Calibri"/>
                <a:cs typeface="Calibri"/>
              </a:rPr>
              <a:t> </a:t>
            </a:r>
            <a:r>
              <a:rPr sz="1800" spc="345" dirty="0">
                <a:solidFill>
                  <a:srgbClr val="494949"/>
                </a:solidFill>
                <a:latin typeface="Calibri"/>
                <a:cs typeface="Calibri"/>
              </a:rPr>
              <a:t>humbna</a:t>
            </a:r>
            <a:r>
              <a:rPr sz="1800" spc="345" dirty="0">
                <a:solidFill>
                  <a:srgbClr val="545454"/>
                </a:solidFill>
                <a:latin typeface="Calibri"/>
                <a:cs typeface="Calibri"/>
              </a:rPr>
              <a:t>il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924495" y="7603560"/>
            <a:ext cx="33020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3D3D3D"/>
                </a:solidFill>
                <a:latin typeface="Calibri"/>
                <a:cs typeface="Calibri"/>
              </a:rPr>
              <a:t>fdf‘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228929" y="7477909"/>
            <a:ext cx="1336548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45" dirty="0">
                <a:solidFill>
                  <a:srgbClr val="3D3D3D"/>
                </a:solidFill>
                <a:latin typeface="Calibri"/>
                <a:cs typeface="Calibri"/>
              </a:rPr>
              <a:t>B?//wiki-media-</a:t>
            </a:r>
            <a:r>
              <a:rPr sz="1800" spc="-40" dirty="0">
                <a:solidFill>
                  <a:srgbClr val="3D3D3D"/>
                </a:solidFill>
                <a:latin typeface="Calibri"/>
                <a:cs typeface="Calibri"/>
              </a:rPr>
              <a:t>ef.oss-</a:t>
            </a:r>
            <a:r>
              <a:rPr sz="1800" spc="-50" dirty="0">
                <a:solidFill>
                  <a:srgbClr val="3D3D3D"/>
                </a:solidFill>
                <a:latin typeface="Calibri"/>
                <a:cs typeface="Calibri"/>
              </a:rPr>
              <a:t>en-hongkong.aIiyuncs.com/i18n/en/docusaurus-</a:t>
            </a:r>
            <a:r>
              <a:rPr sz="1800" spc="-45" dirty="0">
                <a:solidFill>
                  <a:srgbClr val="3D3D3D"/>
                </a:solidFill>
                <a:latin typeface="Calibri"/>
                <a:cs typeface="Calibri"/>
              </a:rPr>
              <a:t>plugin-content-docs/current/microbit/expansion-</a:t>
            </a:r>
            <a:r>
              <a:rPr sz="1800" spc="-50" dirty="0">
                <a:solidFill>
                  <a:srgbClr val="3D3D3D"/>
                </a:solidFill>
                <a:latin typeface="Calibri"/>
                <a:cs typeface="Calibri"/>
              </a:rPr>
              <a:t>board/images/nezha-</a:t>
            </a:r>
            <a:r>
              <a:rPr sz="1800" spc="-10" dirty="0">
                <a:solidFill>
                  <a:srgbClr val="3D3D3D"/>
                </a:solidFill>
                <a:latin typeface="Calibri"/>
                <a:cs typeface="Calibri"/>
              </a:rPr>
              <a:t>v2.png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235763" y="7992946"/>
            <a:ext cx="2399030" cy="3987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1946275" algn="l"/>
              </a:tabLst>
            </a:pPr>
            <a:r>
              <a:rPr sz="2450" spc="-10" dirty="0">
                <a:solidFill>
                  <a:srgbClr val="464646"/>
                </a:solidFill>
                <a:latin typeface="Calibri"/>
                <a:cs typeface="Calibri"/>
              </a:rPr>
              <a:t>wiki.eIecfrea</a:t>
            </a:r>
            <a:r>
              <a:rPr sz="2450" dirty="0">
                <a:solidFill>
                  <a:srgbClr val="464646"/>
                </a:solidFill>
                <a:latin typeface="Calibri"/>
                <a:cs typeface="Calibri"/>
              </a:rPr>
              <a:t>	</a:t>
            </a:r>
            <a:r>
              <a:rPr sz="2450" spc="-65" dirty="0">
                <a:solidFill>
                  <a:srgbClr val="464646"/>
                </a:solidFill>
                <a:latin typeface="Calibri"/>
                <a:cs typeface="Calibri"/>
              </a:rPr>
              <a:t>âfib</a:t>
            </a:r>
            <a:endParaRPr sz="245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3890132" y="7835882"/>
            <a:ext cx="2187575" cy="3987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450" spc="-135" dirty="0">
                <a:solidFill>
                  <a:srgbClr val="464646"/>
                </a:solidFill>
                <a:latin typeface="Calibri"/>
                <a:cs typeface="Calibri"/>
              </a:rPr>
              <a:t>wi</a:t>
            </a:r>
            <a:r>
              <a:rPr sz="2200" spc="-135" dirty="0">
                <a:solidFill>
                  <a:srgbClr val="464646"/>
                </a:solidFill>
                <a:latin typeface="Calibri"/>
                <a:cs typeface="Calibri"/>
              </a:rPr>
              <a:t>k</a:t>
            </a:r>
            <a:r>
              <a:rPr sz="2450" spc="-135" dirty="0">
                <a:solidFill>
                  <a:srgbClr val="464646"/>
                </a:solidFill>
                <a:latin typeface="Calibri"/>
                <a:cs typeface="Calibri"/>
              </a:rPr>
              <a:t>i.elecfreaks.com</a:t>
            </a:r>
            <a:endParaRPr sz="245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3048243" y="8675401"/>
            <a:ext cx="4953635" cy="824865"/>
          </a:xfrm>
          <a:prstGeom prst="rect">
            <a:avLst/>
          </a:prstGeom>
        </p:spPr>
        <p:txBody>
          <a:bodyPr vert="horz" wrap="square" lIns="0" tIns="106680" rIns="0" bIns="0" rtlCol="0">
            <a:spAutoFit/>
          </a:bodyPr>
          <a:lstStyle/>
          <a:p>
            <a:pPr marL="13970">
              <a:lnSpc>
                <a:spcPct val="100000"/>
              </a:lnSpc>
              <a:spcBef>
                <a:spcPts val="840"/>
              </a:spcBef>
            </a:pPr>
            <a:r>
              <a:rPr sz="1650" spc="-10" dirty="0">
                <a:solidFill>
                  <a:srgbClr val="3F3F3F"/>
                </a:solidFill>
                <a:latin typeface="Calibri"/>
                <a:cs typeface="Calibri"/>
              </a:rPr>
              <a:t>https://i.ytimg.com/vi/HpXqfKuGj4Y/maxresdefauIt.jpg</a:t>
            </a:r>
            <a:endParaRPr sz="165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935"/>
              </a:spcBef>
            </a:pPr>
            <a:r>
              <a:rPr sz="2200" spc="-90" dirty="0">
                <a:solidFill>
                  <a:srgbClr val="3D3D3D"/>
                </a:solidFill>
                <a:latin typeface="Calibri"/>
                <a:cs typeface="Calibri"/>
              </a:rPr>
              <a:t>Source:</a:t>
            </a:r>
            <a:r>
              <a:rPr sz="2200" spc="-5" dirty="0">
                <a:solidFill>
                  <a:srgbClr val="3D3D3D"/>
                </a:solidFill>
                <a:latin typeface="Calibri"/>
                <a:cs typeface="Calibri"/>
              </a:rPr>
              <a:t> </a:t>
            </a:r>
            <a:r>
              <a:rPr sz="2200" spc="-20" dirty="0">
                <a:solidFill>
                  <a:srgbClr val="4249C4"/>
                </a:solidFill>
                <a:latin typeface="Calibri"/>
                <a:cs typeface="Calibri"/>
                <a:hlinkClick r:id="rId8"/>
              </a:rPr>
              <a:t>www.youtube.com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20" name="CuadroTexto 19"/>
          <p:cNvSpPr txBox="1"/>
          <p:nvPr/>
        </p:nvSpPr>
        <p:spPr>
          <a:xfrm>
            <a:off x="9972283" y="8578963"/>
            <a:ext cx="890704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r>
              <a:rPr lang="en-US" dirty="0" smtClean="0"/>
              <a:t>    </a:t>
            </a:r>
            <a:r>
              <a:rPr lang="en-US" dirty="0" err="1" smtClean="0"/>
              <a:t>Robótica</a:t>
            </a:r>
            <a:r>
              <a:rPr lang="en-US" dirty="0" smtClean="0"/>
              <a:t> </a:t>
            </a:r>
            <a:r>
              <a:rPr lang="en-US" dirty="0" err="1" smtClean="0"/>
              <a:t>Educativa</a:t>
            </a:r>
            <a:r>
              <a:rPr lang="en-US" dirty="0" smtClean="0"/>
              <a:t> y </a:t>
            </a:r>
            <a:r>
              <a:rPr lang="en-US" dirty="0" err="1" smtClean="0"/>
              <a:t>Programación</a:t>
            </a:r>
            <a:r>
              <a:rPr lang="en-US" dirty="0" smtClean="0"/>
              <a:t>  © 2026 by </a:t>
            </a:r>
            <a:r>
              <a:rPr lang="en-US" dirty="0" err="1" smtClean="0"/>
              <a:t>Seminario</a:t>
            </a:r>
            <a:r>
              <a:rPr lang="en-US" dirty="0" smtClean="0"/>
              <a:t> CEIP Barcelona is licensed under CC BY-NC-SA 4.0. To view a copy of this license, visit https://creativecommons.org/licenses/by-nc-sa/4.0/</a:t>
            </a:r>
          </a:p>
          <a:p>
            <a:endParaRPr lang="es-E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</TotalTime>
  <Words>522</Words>
  <Application>Microsoft Office PowerPoint</Application>
  <PresentationFormat>Personalizado</PresentationFormat>
  <Paragraphs>83</Paragraphs>
  <Slides>11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6" baseType="lpstr">
      <vt:lpstr>Arial MT</vt:lpstr>
      <vt:lpstr>Calibri</vt:lpstr>
      <vt:lpstr>Courier New</vt:lpstr>
      <vt:lpstr>Times New Roman</vt:lpstr>
      <vt:lpstr>Office Theme</vt:lpstr>
      <vt:lpstr>Robótica Educativa Codigo 4.0 Guía metodológica y herramientas para la utilización de la dotación de robótica en el aula.</vt:lpstr>
      <vt:lpstr>1. TRUE TRUE: Robot de Iniciación</vt:lpstr>
      <vt:lpstr>2. CLIC &amp; PLAY: Lógico de Juego</vt:lpstr>
      <vt:lpstr>3. CRUMBLE: Electrónico Sencillo</vt:lpstr>
      <vt:lpstr>4. MICRO:BIT: El Cerebro Versátil</vt:lpstr>
      <vt:lpstr>5. NEZHA: Expansión</vt:lpstr>
      <vt:lpstr>Claves Metodológicas</vt:lpstr>
      <vt:lpstr>Enfoque Práctico</vt:lpstr>
      <vt:lpstr>Ruta de Aprendizaje Sugerido</vt:lpstr>
      <vt:lpstr>Proyecto Global: Smart City Escolor</vt:lpstr>
      <vt:lpstr>Image Sources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</dc:title>
  <cp:lastModifiedBy>Quique M. A.</cp:lastModifiedBy>
  <cp:revision>2</cp:revision>
  <dcterms:created xsi:type="dcterms:W3CDTF">2026-04-30T16:06:08Z</dcterms:created>
  <dcterms:modified xsi:type="dcterms:W3CDTF">2026-05-06T17:54:08Z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2026-04-30T00:00:00Z</vt:filetime>
  </property>
  <property fmtid="{D5CDD505-2E9C-101B-9397-08002B2CF9AE}" pid="3" name="LastSaved">
    <vt:filetime>2026-04-30T00:00:00Z</vt:filetime>
  </property>
</Properties>
</file>